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9"/>
  </p:notesMasterIdLst>
  <p:sldIdLst>
    <p:sldId id="275" r:id="rId5"/>
    <p:sldId id="260" r:id="rId6"/>
    <p:sldId id="256" r:id="rId7"/>
    <p:sldId id="261" r:id="rId8"/>
    <p:sldId id="262" r:id="rId9"/>
    <p:sldId id="265" r:id="rId10"/>
    <p:sldId id="269" r:id="rId11"/>
    <p:sldId id="270" r:id="rId12"/>
    <p:sldId id="271" r:id="rId13"/>
    <p:sldId id="272" r:id="rId14"/>
    <p:sldId id="263" r:id="rId15"/>
    <p:sldId id="273" r:id="rId16"/>
    <p:sldId id="274"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21" autoAdjust="0"/>
  </p:normalViewPr>
  <p:slideViewPr>
    <p:cSldViewPr>
      <p:cViewPr varScale="1">
        <p:scale>
          <a:sx n="91" d="100"/>
          <a:sy n="91" d="100"/>
        </p:scale>
        <p:origin x="218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207C2F-30E2-4C48-B40E-B8288DD07F1F}" type="datetimeFigureOut">
              <a:rPr lang="en-US" smtClean="0"/>
              <a:t>7/16/2022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E8822-8B78-413C-BEBD-E7EFA2B1620C}" type="slidenum">
              <a:rPr lang="en-US" smtClean="0"/>
              <a:t>‹#›</a:t>
            </a:fld>
            <a:endParaRPr lang="en-US"/>
          </a:p>
        </p:txBody>
      </p:sp>
    </p:spTree>
    <p:extLst>
      <p:ext uri="{BB962C8B-B14F-4D97-AF65-F5344CB8AC3E}">
        <p14:creationId xmlns:p14="http://schemas.microsoft.com/office/powerpoint/2010/main" val="219141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[Introduction]</a:t>
            </a:r>
          </a:p>
          <a:p>
            <a:endParaRPr lang="en-US" dirty="0" smtClean="0"/>
          </a:p>
          <a:p>
            <a:r>
              <a:rPr lang="en-US" dirty="0" smtClean="0"/>
              <a:t>Soon you</a:t>
            </a:r>
            <a:r>
              <a:rPr lang="en-US" baseline="0" dirty="0" smtClean="0"/>
              <a:t> will begin registering for spring classes.  Before a you register for courses, you must attend an advising session.  In the next few days, your advisors will be contacting you about setting up an appointment for an advising session.  Perhaps some of you have already been contacted.</a:t>
            </a:r>
          </a:p>
          <a:p>
            <a:endParaRPr lang="en-US" baseline="0" dirty="0" smtClean="0"/>
          </a:p>
          <a:p>
            <a:r>
              <a:rPr lang="en-US" baseline="0" dirty="0" smtClean="0"/>
              <a:t>I am here to provide suggestions about how to prepare for that advising session.</a:t>
            </a:r>
          </a:p>
          <a:p>
            <a:endParaRPr lang="en-US" baseline="0" dirty="0" smtClean="0"/>
          </a:p>
          <a:p>
            <a:r>
              <a:rPr lang="en-US" baseline="0" dirty="0" smtClean="0"/>
              <a:t>Many students assume that the advisor should make all of the important decisions regarding a student’s course of study.  In fact, it is the student who should be making these decisions.</a:t>
            </a:r>
          </a:p>
          <a:p>
            <a:endParaRPr lang="en-US" baseline="0" dirty="0" smtClean="0"/>
          </a:p>
          <a:p>
            <a:r>
              <a:rPr lang="en-US" i="1" baseline="0" dirty="0" smtClean="0"/>
              <a:t>[Advance To Next Slide With Mouse Click]</a:t>
            </a:r>
            <a:endParaRPr lang="en-US" i="1" dirty="0"/>
          </a:p>
        </p:txBody>
      </p:sp>
      <p:sp>
        <p:nvSpPr>
          <p:cNvPr id="4" name="Slide Number Placeholder 3"/>
          <p:cNvSpPr>
            <a:spLocks noGrp="1"/>
          </p:cNvSpPr>
          <p:nvPr>
            <p:ph type="sldNum" sz="quarter" idx="10"/>
          </p:nvPr>
        </p:nvSpPr>
        <p:spPr/>
        <p:txBody>
          <a:bodyPr/>
          <a:lstStyle/>
          <a:p>
            <a:fld id="{321E8822-8B78-413C-BEBD-E7EFA2B1620C}" type="slidenum">
              <a:rPr lang="en-US" smtClean="0"/>
              <a:t>1</a:t>
            </a:fld>
            <a:endParaRPr lang="en-US" dirty="0"/>
          </a:p>
        </p:txBody>
      </p:sp>
    </p:spTree>
    <p:extLst>
      <p:ext uri="{BB962C8B-B14F-4D97-AF65-F5344CB8AC3E}">
        <p14:creationId xmlns:p14="http://schemas.microsoft.com/office/powerpoint/2010/main" val="2956137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http://itmarketingworld.com/wordpress/wp-content/uploads/2011/03/survey_clip_art.jpg</a:t>
            </a:r>
          </a:p>
          <a:p>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10</a:t>
            </a:fld>
            <a:endParaRPr lang="en-US"/>
          </a:p>
        </p:txBody>
      </p:sp>
    </p:spTree>
    <p:extLst>
      <p:ext uri="{BB962C8B-B14F-4D97-AF65-F5344CB8AC3E}">
        <p14:creationId xmlns:p14="http://schemas.microsoft.com/office/powerpoint/2010/main" val="326774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checklist of graduation requirements for a student majoring</a:t>
            </a:r>
            <a:r>
              <a:rPr lang="en-US" baseline="0" dirty="0" smtClean="0"/>
              <a:t> in biology (allied health).  Biology majors print out the form and fill it out as they complete their coursework.  In this example, Jane has entered the courses she is taking this fall.  She will fill in the grades for these courses at the end of the semester.</a:t>
            </a:r>
          </a:p>
          <a:p>
            <a:endParaRPr lang="en-US" baseline="0" dirty="0" smtClean="0"/>
          </a:p>
          <a:p>
            <a:r>
              <a:rPr lang="en-US" baseline="0" dirty="0" smtClean="0"/>
              <a:t>The checklist is a useful tool for tracking your progress.  Your advisor will be keeping one for you.  You should keep one for yourself.</a:t>
            </a:r>
          </a:p>
          <a:p>
            <a:endParaRPr lang="en-US" baseline="0" dirty="0" smtClean="0"/>
          </a:p>
          <a:p>
            <a:r>
              <a:rPr lang="en-US" baseline="0" dirty="0" smtClean="0"/>
              <a:t>The biology department enrolls all of their majors in a Blackboard course called “Biology Majors.”  This form is posted in the “Biology Majors” course, so that students always have access to it.  </a:t>
            </a:r>
          </a:p>
          <a:p>
            <a:endParaRPr lang="en-US" baseline="0" dirty="0" smtClean="0"/>
          </a:p>
          <a:p>
            <a:r>
              <a:rPr lang="en-US" baseline="0" dirty="0" smtClean="0"/>
              <a:t>Not all departments do this.  You should ask your advisor how to get a copy of the appropriate checklist.  If your department does not provide these to their students, you should use the information about degree requirements in your catalog to make a checklist of your own.</a:t>
            </a:r>
          </a:p>
          <a:p>
            <a:endParaRPr lang="en-US" baseline="0" dirty="0" smtClean="0"/>
          </a:p>
          <a:p>
            <a:r>
              <a:rPr lang="en-US" i="1" baseline="0" dirty="0" smtClean="0"/>
              <a:t>[Advance To Next Slide]</a:t>
            </a:r>
          </a:p>
          <a:p>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11</a:t>
            </a:fld>
            <a:endParaRPr lang="en-US"/>
          </a:p>
        </p:txBody>
      </p:sp>
    </p:spTree>
    <p:extLst>
      <p:ext uri="{BB962C8B-B14F-4D97-AF65-F5344CB8AC3E}">
        <p14:creationId xmlns:p14="http://schemas.microsoft.com/office/powerpoint/2010/main" val="3568380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12</a:t>
            </a:fld>
            <a:endParaRPr lang="en-US"/>
          </a:p>
        </p:txBody>
      </p:sp>
    </p:spTree>
    <p:extLst>
      <p:ext uri="{BB962C8B-B14F-4D97-AF65-F5344CB8AC3E}">
        <p14:creationId xmlns:p14="http://schemas.microsoft.com/office/powerpoint/2010/main" val="326774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that students do</a:t>
            </a:r>
            <a:r>
              <a:rPr lang="en-US" baseline="0" dirty="0" smtClean="0"/>
              <a:t> not need to take courses exactly as shown on these 4-year plans.  These are suggestions only.</a:t>
            </a:r>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13</a:t>
            </a:fld>
            <a:endParaRPr lang="en-US"/>
          </a:p>
        </p:txBody>
      </p:sp>
    </p:spTree>
    <p:extLst>
      <p:ext uri="{BB962C8B-B14F-4D97-AF65-F5344CB8AC3E}">
        <p14:creationId xmlns:p14="http://schemas.microsoft.com/office/powerpoint/2010/main" val="326774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attention and good luck.</a:t>
            </a:r>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14</a:t>
            </a:fld>
            <a:endParaRPr lang="en-US"/>
          </a:p>
        </p:txBody>
      </p:sp>
    </p:spTree>
    <p:extLst>
      <p:ext uri="{BB962C8B-B14F-4D97-AF65-F5344CB8AC3E}">
        <p14:creationId xmlns:p14="http://schemas.microsoft.com/office/powerpoint/2010/main" val="3439162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[Start With The Following Scenario]</a:t>
            </a:r>
          </a:p>
          <a:p>
            <a:endParaRPr lang="en-US" dirty="0" smtClean="0"/>
          </a:p>
          <a:p>
            <a:r>
              <a:rPr lang="en-US" dirty="0" smtClean="0"/>
              <a:t>Imagine</a:t>
            </a:r>
            <a:r>
              <a:rPr lang="en-US" baseline="0" dirty="0" smtClean="0"/>
              <a:t> that it is the spring semester of your senior year.  You are ready to graduate and you receive an e-mail from the Registrar telling you that you cannot graduate because you haven’t taken American History.</a:t>
            </a:r>
          </a:p>
          <a:p>
            <a:endParaRPr lang="en-US" baseline="0" dirty="0" smtClean="0"/>
          </a:p>
          <a:p>
            <a:r>
              <a:rPr lang="en-US" baseline="0" dirty="0" smtClean="0"/>
              <a:t>“But my advisor didn’t tell me that I had to take American History,” you protest.</a:t>
            </a:r>
          </a:p>
          <a:p>
            <a:endParaRPr lang="en-US" baseline="0" dirty="0" smtClean="0"/>
          </a:p>
          <a:p>
            <a:r>
              <a:rPr lang="en-US" baseline="0" dirty="0" smtClean="0"/>
              <a:t>Guess what?  It doesn’t matter whether your advisor told you about this requirement or not. You are responsible for knowing the requirements for your degree.  You will not graduate unless you meet them.</a:t>
            </a:r>
          </a:p>
          <a:p>
            <a:endParaRPr lang="en-US" baseline="0" dirty="0" smtClean="0"/>
          </a:p>
          <a:p>
            <a:r>
              <a:rPr lang="en-US" i="1" baseline="0" dirty="0" smtClean="0"/>
              <a:t>[Advance Within This Slide With A Single Mouse Click.  Summarize Information On Slide.]</a:t>
            </a:r>
          </a:p>
          <a:p>
            <a:pPr lvl="1"/>
            <a:r>
              <a:rPr lang="en-US" baseline="0" dirty="0" smtClean="0"/>
              <a:t>You have the ultimate responsibility for…</a:t>
            </a:r>
          </a:p>
          <a:p>
            <a:pPr lvl="1"/>
            <a:endParaRPr lang="en-US" baseline="0" dirty="0" smtClean="0"/>
          </a:p>
          <a:p>
            <a:pPr lvl="0"/>
            <a:r>
              <a:rPr lang="en-US" i="1" baseline="0" dirty="0" smtClean="0"/>
              <a:t>[Advance Within This Slide With A Single Mouse Click.  Summarize Information On Slide.]</a:t>
            </a:r>
          </a:p>
          <a:p>
            <a:pPr lvl="1"/>
            <a:r>
              <a:rPr lang="en-US" baseline="0" dirty="0" smtClean="0"/>
              <a:t>Advising is a collaborative effort…</a:t>
            </a:r>
          </a:p>
          <a:p>
            <a:pPr lvl="1"/>
            <a:endParaRPr lang="en-US" baseline="0" dirty="0" smtClean="0"/>
          </a:p>
          <a:p>
            <a:pPr lvl="0"/>
            <a:r>
              <a:rPr lang="en-US" i="1" baseline="0" dirty="0" smtClean="0"/>
              <a:t>[Advance To Next Slide]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2</a:t>
            </a:fld>
            <a:endParaRPr lang="en-US"/>
          </a:p>
        </p:txBody>
      </p:sp>
    </p:spTree>
    <p:extLst>
      <p:ext uri="{BB962C8B-B14F-4D97-AF65-F5344CB8AC3E}">
        <p14:creationId xmlns:p14="http://schemas.microsoft.com/office/powerpoint/2010/main" val="2177851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responsibility may seem intimidating at first.  However, with the support of faculty</a:t>
            </a:r>
            <a:r>
              <a:rPr lang="en-US" baseline="0" dirty="0" smtClean="0"/>
              <a:t> and staff here at Chowan University, you will gradually take full control of your undergraduate career.  When the collaboration works well, students find that they welcome this responsibility. </a:t>
            </a:r>
            <a:endParaRPr lang="en-US" dirty="0" smtClean="0"/>
          </a:p>
          <a:p>
            <a:endParaRPr lang="en-US" dirty="0" smtClean="0"/>
          </a:p>
          <a:p>
            <a:r>
              <a:rPr lang="en-US" dirty="0" smtClean="0"/>
              <a:t>Preparing</a:t>
            </a:r>
            <a:r>
              <a:rPr lang="en-US" baseline="0" dirty="0" smtClean="0"/>
              <a:t> for and advising session is a good opportunity for you to start taking responsibility for your education (and ultimately your career).</a:t>
            </a:r>
            <a:endParaRPr lang="en-US" dirty="0" smtClean="0"/>
          </a:p>
          <a:p>
            <a:endParaRPr lang="en-US" dirty="0" smtClean="0"/>
          </a:p>
          <a:p>
            <a:r>
              <a:rPr lang="en-US" dirty="0" smtClean="0"/>
              <a:t>So, what do you need to do to prepare for the advising session?</a:t>
            </a:r>
          </a:p>
          <a:p>
            <a:endParaRPr lang="en-US" dirty="0" smtClean="0"/>
          </a:p>
          <a:p>
            <a:r>
              <a:rPr lang="en-US" i="1" dirty="0" smtClean="0"/>
              <a:t>[Advance</a:t>
            </a:r>
            <a:r>
              <a:rPr lang="en-US" i="1" baseline="0" dirty="0" smtClean="0"/>
              <a:t> To Next Slide]</a:t>
            </a:r>
            <a:endParaRPr lang="en-US" i="1" dirty="0" smtClean="0"/>
          </a:p>
          <a:p>
            <a:endParaRPr lang="en-US" dirty="0" smtClean="0"/>
          </a:p>
          <a:p>
            <a:endParaRPr lang="en-US" dirty="0" smtClean="0"/>
          </a:p>
          <a:p>
            <a:r>
              <a:rPr lang="en-US" dirty="0" smtClean="0"/>
              <a:t>Graphic from</a:t>
            </a:r>
          </a:p>
          <a:p>
            <a:r>
              <a:rPr lang="en-US" dirty="0" smtClean="0"/>
              <a:t>http://www.examiner.com/images/blog/wysiwyg/image/iStock_000007651615XSmall.jpg</a:t>
            </a:r>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3</a:t>
            </a:fld>
            <a:endParaRPr lang="en-US"/>
          </a:p>
        </p:txBody>
      </p:sp>
    </p:spTree>
    <p:extLst>
      <p:ext uri="{BB962C8B-B14F-4D97-AF65-F5344CB8AC3E}">
        <p14:creationId xmlns:p14="http://schemas.microsoft.com/office/powerpoint/2010/main" val="2956137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of you may not know who your advisor is.  Advisors were assigned in August after students arrived on campus.  Your advisor may or may not be the faculty member who helped you register for classes during the summer SOAR (Student Orientation and Registration) day.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[Advance Within This</a:t>
            </a:r>
            <a:r>
              <a:rPr lang="en-US" sz="1200" i="1" kern="1200" baseline="0" dirty="0" smtClean="0">
                <a:solidFill>
                  <a:schemeClr val="tx1"/>
                </a:solidFill>
                <a:effectLst/>
                <a:latin typeface="+mn-lt"/>
                <a:ea typeface="+mn-ea"/>
                <a:cs typeface="+mn-cs"/>
              </a:rPr>
              <a:t> Slide With A Single Mouse Click]</a:t>
            </a: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should use </a:t>
            </a:r>
            <a:r>
              <a:rPr lang="en-US" sz="1200" kern="1200" dirty="0" err="1" smtClean="0">
                <a:solidFill>
                  <a:schemeClr val="tx1"/>
                </a:solidFill>
                <a:effectLst/>
                <a:latin typeface="+mn-lt"/>
                <a:ea typeface="+mn-ea"/>
                <a:cs typeface="+mn-cs"/>
              </a:rPr>
              <a:t>MyCU</a:t>
            </a:r>
            <a:r>
              <a:rPr lang="en-US" sz="1200" kern="1200" dirty="0" smtClean="0">
                <a:solidFill>
                  <a:schemeClr val="tx1"/>
                </a:solidFill>
                <a:effectLst/>
                <a:latin typeface="+mn-lt"/>
                <a:ea typeface="+mn-ea"/>
                <a:cs typeface="+mn-cs"/>
              </a:rPr>
              <a:t> to confirm who your advisor 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[If</a:t>
            </a:r>
            <a:r>
              <a:rPr lang="en-US" sz="1200" i="1" kern="1200" baseline="0" dirty="0" smtClean="0">
                <a:solidFill>
                  <a:schemeClr val="tx1"/>
                </a:solidFill>
                <a:effectLst/>
                <a:latin typeface="+mn-lt"/>
                <a:ea typeface="+mn-ea"/>
                <a:cs typeface="+mn-cs"/>
              </a:rPr>
              <a:t> You Have Time, You May Want To Log Into Your Account And Demonstrate This]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baseline="0" dirty="0" smtClean="0">
                <a:solidFill>
                  <a:schemeClr val="tx1"/>
                </a:solidFill>
                <a:effectLst/>
                <a:latin typeface="+mn-lt"/>
                <a:ea typeface="+mn-ea"/>
                <a:cs typeface="+mn-cs"/>
              </a:rPr>
              <a:t>[Advance To Next Slide]</a:t>
            </a: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4</a:t>
            </a:fld>
            <a:endParaRPr lang="en-US"/>
          </a:p>
        </p:txBody>
      </p:sp>
    </p:spTree>
    <p:extLst>
      <p:ext uri="{BB962C8B-B14F-4D97-AF65-F5344CB8AC3E}">
        <p14:creationId xmlns:p14="http://schemas.microsoft.com/office/powerpoint/2010/main" val="125868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When your advisor contacts you, follow his (or her) instructions for making an appointment.</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[Advance</a:t>
            </a:r>
            <a:r>
              <a:rPr lang="en-US" sz="1200" i="1" kern="1200" baseline="0" dirty="0" smtClean="0">
                <a:solidFill>
                  <a:schemeClr val="tx1"/>
                </a:solidFill>
                <a:effectLst/>
                <a:latin typeface="+mn-lt"/>
                <a:ea typeface="+mn-ea"/>
                <a:cs typeface="+mn-cs"/>
              </a:rPr>
              <a:t> Within This Slide With A Single Mouse Click]</a:t>
            </a:r>
            <a:endParaRPr lang="en-US" sz="1200" i="1"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Emphasize registration dates for freshmen</a:t>
            </a:r>
          </a:p>
          <a:p>
            <a:pPr lvl="1"/>
            <a:r>
              <a:rPr lang="en-US" sz="1200" kern="1200" dirty="0" smtClean="0">
                <a:solidFill>
                  <a:schemeClr val="tx1"/>
                </a:solidFill>
                <a:effectLst/>
                <a:latin typeface="+mn-lt"/>
                <a:ea typeface="+mn-ea"/>
                <a:cs typeface="+mn-cs"/>
              </a:rPr>
              <a:t>Freshmen (and Sophomore) spring athletes may register on Nov. 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(Monday).</a:t>
            </a:r>
          </a:p>
          <a:p>
            <a:pPr lvl="1"/>
            <a:r>
              <a:rPr lang="en-US" sz="1200" kern="1200" dirty="0" smtClean="0">
                <a:solidFill>
                  <a:schemeClr val="tx1"/>
                </a:solidFill>
                <a:effectLst/>
                <a:latin typeface="+mn-lt"/>
                <a:ea typeface="+mn-ea"/>
                <a:cs typeface="+mn-cs"/>
              </a:rPr>
              <a:t>All other Freshmen (and Sophomores) may register on Nov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(Tuesday).</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[Advance</a:t>
            </a:r>
            <a:r>
              <a:rPr lang="en-US" sz="1200" i="1" kern="1200" baseline="0" dirty="0" smtClean="0">
                <a:solidFill>
                  <a:schemeClr val="tx1"/>
                </a:solidFill>
                <a:effectLst/>
                <a:latin typeface="+mn-lt"/>
                <a:ea typeface="+mn-ea"/>
                <a:cs typeface="+mn-cs"/>
              </a:rPr>
              <a:t> Within This Slid With A Single Mouse Click]</a:t>
            </a:r>
            <a:endParaRPr lang="en-US" sz="1200" i="1" kern="1200" dirty="0" smtClean="0">
              <a:solidFill>
                <a:schemeClr val="tx1"/>
              </a:solidFill>
              <a:effectLst/>
              <a:latin typeface="+mn-lt"/>
              <a:ea typeface="+mn-ea"/>
              <a:cs typeface="+mn-cs"/>
            </a:endParaRPr>
          </a:p>
          <a:p>
            <a:endParaRPr lang="en-US" dirty="0" smtClean="0"/>
          </a:p>
          <a:p>
            <a:r>
              <a:rPr lang="en-US" dirty="0" smtClean="0"/>
              <a:t>Emphasize that students</a:t>
            </a:r>
            <a:r>
              <a:rPr lang="en-US" baseline="0" dirty="0" smtClean="0"/>
              <a:t> need to attend an advising session before they will be allowed to register.</a:t>
            </a:r>
          </a:p>
          <a:p>
            <a:endParaRPr lang="en-US" baseline="0" dirty="0" smtClean="0"/>
          </a:p>
          <a:p>
            <a:r>
              <a:rPr lang="en-US" b="1" baseline="0" dirty="0" smtClean="0"/>
              <a:t>Emphasize that Oct. 23</a:t>
            </a:r>
            <a:r>
              <a:rPr lang="en-US" b="1" baseline="30000" dirty="0" smtClean="0"/>
              <a:t>rd</a:t>
            </a:r>
            <a:r>
              <a:rPr lang="en-US" b="1" baseline="0" dirty="0" smtClean="0"/>
              <a:t> has been set aside for advising and that students are expected to be available on the 23</a:t>
            </a:r>
            <a:r>
              <a:rPr lang="en-US" b="1" baseline="30000" dirty="0" smtClean="0"/>
              <a:t>rd</a:t>
            </a:r>
            <a:r>
              <a:rPr lang="en-US" b="1" baseline="0" dirty="0" smtClean="0"/>
              <a:t>.  If an advisor wants to meet on the 23</a:t>
            </a:r>
            <a:r>
              <a:rPr lang="en-US" b="1" baseline="30000" dirty="0" smtClean="0"/>
              <a:t>rd</a:t>
            </a:r>
            <a:r>
              <a:rPr lang="en-US" b="1" baseline="0" dirty="0" smtClean="0"/>
              <a:t>, the student must attend that session.</a:t>
            </a:r>
          </a:p>
          <a:p>
            <a:endParaRPr lang="en-US" baseline="0" dirty="0" smtClean="0"/>
          </a:p>
          <a:p>
            <a:r>
              <a:rPr lang="en-US" i="1" dirty="0" smtClean="0"/>
              <a:t>[Advance To Next Slide]</a:t>
            </a:r>
            <a:endParaRPr lang="en-US" i="1" dirty="0"/>
          </a:p>
        </p:txBody>
      </p:sp>
      <p:sp>
        <p:nvSpPr>
          <p:cNvPr id="4" name="Slide Number Placeholder 3"/>
          <p:cNvSpPr>
            <a:spLocks noGrp="1"/>
          </p:cNvSpPr>
          <p:nvPr>
            <p:ph type="sldNum" sz="quarter" idx="10"/>
          </p:nvPr>
        </p:nvSpPr>
        <p:spPr/>
        <p:txBody>
          <a:bodyPr/>
          <a:lstStyle/>
          <a:p>
            <a:fld id="{321E8822-8B78-413C-BEBD-E7EFA2B1620C}" type="slidenum">
              <a:rPr lang="en-US" smtClean="0"/>
              <a:t>5</a:t>
            </a:fld>
            <a:endParaRPr lang="en-US"/>
          </a:p>
        </p:txBody>
      </p:sp>
    </p:spTree>
    <p:extLst>
      <p:ext uri="{BB962C8B-B14F-4D97-AF65-F5344CB8AC3E}">
        <p14:creationId xmlns:p14="http://schemas.microsoft.com/office/powerpoint/2010/main" val="132288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Graphics from</a:t>
            </a:r>
          </a:p>
          <a:p>
            <a:endParaRPr lang="en-US" dirty="0" smtClean="0"/>
          </a:p>
          <a:p>
            <a:r>
              <a:rPr lang="en-US" dirty="0" smtClean="0"/>
              <a:t>http://www.wholehealth.com/images/professor.jpg</a:t>
            </a:r>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6</a:t>
            </a:fld>
            <a:endParaRPr lang="en-US"/>
          </a:p>
        </p:txBody>
      </p:sp>
    </p:spTree>
    <p:extLst>
      <p:ext uri="{BB962C8B-B14F-4D97-AF65-F5344CB8AC3E}">
        <p14:creationId xmlns:p14="http://schemas.microsoft.com/office/powerpoint/2010/main" val="951828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Hopefully I</a:t>
            </a:r>
            <a:r>
              <a:rPr lang="en-US" baseline="0" dirty="0" smtClean="0"/>
              <a:t> have convinced you that you need to attend an advising session before November 4</a:t>
            </a:r>
            <a:r>
              <a:rPr lang="en-US" baseline="30000" dirty="0" smtClean="0"/>
              <a:t>th</a:t>
            </a:r>
            <a:r>
              <a:rPr lang="en-US" baseline="0" dirty="0" smtClean="0"/>
              <a:t>.</a:t>
            </a:r>
            <a:endParaRPr lang="en-US" dirty="0" smtClean="0"/>
          </a:p>
          <a:p>
            <a:endParaRPr lang="en-US" dirty="0" smtClean="0"/>
          </a:p>
          <a:p>
            <a:r>
              <a:rPr lang="en-US" i="1" dirty="0" smtClean="0"/>
              <a:t>[Advance Through</a:t>
            </a:r>
            <a:r>
              <a:rPr lang="en-US" i="1" baseline="0" dirty="0" smtClean="0"/>
              <a:t> Slide With Mouse Clicks.  Provide Explanation As You Go.]</a:t>
            </a:r>
            <a:endParaRPr lang="en-US" i="1" dirty="0" smtClean="0"/>
          </a:p>
          <a:p>
            <a:endParaRPr lang="en-US" dirty="0" smtClean="0"/>
          </a:p>
          <a:p>
            <a:r>
              <a:rPr lang="en-US" dirty="0" smtClean="0"/>
              <a:t>http://riograndetribune.org/images/logos/iconemail_clip_art.jpg</a:t>
            </a:r>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7</a:t>
            </a:fld>
            <a:endParaRPr lang="en-US"/>
          </a:p>
        </p:txBody>
      </p:sp>
    </p:spTree>
    <p:extLst>
      <p:ext uri="{BB962C8B-B14F-4D97-AF65-F5344CB8AC3E}">
        <p14:creationId xmlns:p14="http://schemas.microsoft.com/office/powerpoint/2010/main" val="2282245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should not wait for your advisor to tell you what courses to take.  The advising period is an opportunity for you to take an active role in planning your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[Advance Within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is the time to start accepting responsibility</a:t>
            </a:r>
            <a:r>
              <a:rPr lang="en-US" sz="1200" kern="1200" baseline="0" dirty="0" smtClean="0">
                <a:solidFill>
                  <a:schemeClr val="tx1"/>
                </a:solidFill>
                <a:effectLst/>
                <a:latin typeface="+mn-lt"/>
                <a:ea typeface="+mn-ea"/>
                <a:cs typeface="+mn-cs"/>
              </a:rPr>
              <a:t> for knowing what is required for your major, and devising a plan for meeting those requirements.</a:t>
            </a:r>
            <a:endParaRPr lang="en-US" sz="1200" kern="1200" dirty="0" smtClean="0">
              <a:solidFill>
                <a:schemeClr val="tx1"/>
              </a:solidFill>
              <a:effectLst/>
              <a:latin typeface="+mn-lt"/>
              <a:ea typeface="+mn-ea"/>
              <a:cs typeface="+mn-cs"/>
            </a:endParaRPr>
          </a:p>
          <a:p>
            <a:endParaRPr lang="en-US" dirty="0" smtClean="0"/>
          </a:p>
          <a:p>
            <a:r>
              <a:rPr lang="en-US" dirty="0" smtClean="0"/>
              <a:t>Fortunately, there is help.</a:t>
            </a:r>
            <a:r>
              <a:rPr lang="en-US" baseline="0" dirty="0" smtClean="0"/>
              <a:t>  </a:t>
            </a:r>
            <a:r>
              <a:rPr lang="en-US" dirty="0" smtClean="0"/>
              <a:t>The next few slides show some resources that provide information about </a:t>
            </a:r>
            <a:r>
              <a:rPr lang="en-US" baseline="0" dirty="0" smtClean="0"/>
              <a:t>fulfilling degree requirements.</a:t>
            </a:r>
          </a:p>
          <a:p>
            <a:endParaRPr lang="en-US" baseline="0" dirty="0" smtClean="0"/>
          </a:p>
          <a:p>
            <a:r>
              <a:rPr lang="en-US" i="1" baseline="0" dirty="0" smtClean="0"/>
              <a:t>[Advance To Next Slide]</a:t>
            </a:r>
            <a:endParaRPr lang="en-US" i="1" dirty="0" smtClean="0"/>
          </a:p>
          <a:p>
            <a:endParaRPr lang="en-US" dirty="0" smtClean="0"/>
          </a:p>
          <a:p>
            <a:r>
              <a:rPr lang="en-US" dirty="0" smtClean="0"/>
              <a:t>Graphic from</a:t>
            </a:r>
          </a:p>
          <a:p>
            <a:r>
              <a:rPr lang="en-US" dirty="0" smtClean="0"/>
              <a:t>http://images.mylot.com/userImages/images/postphotos/2042155.jpg</a:t>
            </a:r>
          </a:p>
          <a:p>
            <a:endParaRPr lang="en-US" dirty="0"/>
          </a:p>
        </p:txBody>
      </p:sp>
      <p:sp>
        <p:nvSpPr>
          <p:cNvPr id="4" name="Slide Number Placeholder 3"/>
          <p:cNvSpPr>
            <a:spLocks noGrp="1"/>
          </p:cNvSpPr>
          <p:nvPr>
            <p:ph type="sldNum" sz="quarter" idx="10"/>
          </p:nvPr>
        </p:nvSpPr>
        <p:spPr/>
        <p:txBody>
          <a:bodyPr/>
          <a:lstStyle/>
          <a:p>
            <a:fld id="{321E8822-8B78-413C-BEBD-E7EFA2B1620C}" type="slidenum">
              <a:rPr lang="en-US" smtClean="0"/>
              <a:t>8</a:t>
            </a:fld>
            <a:endParaRPr lang="en-US"/>
          </a:p>
        </p:txBody>
      </p:sp>
    </p:spTree>
    <p:extLst>
      <p:ext uri="{BB962C8B-B14F-4D97-AF65-F5344CB8AC3E}">
        <p14:creationId xmlns:p14="http://schemas.microsoft.com/office/powerpoint/2010/main" val="500293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[Clicking</a:t>
            </a:r>
            <a:r>
              <a:rPr lang="en-US" i="1" baseline="0" dirty="0" smtClean="0"/>
              <a:t> On A Link (Either Link) Will Take You To The Catalog On The CU Web Site.]</a:t>
            </a:r>
          </a:p>
          <a:p>
            <a:endParaRPr lang="en-US" i="1" baseline="0" dirty="0" smtClean="0"/>
          </a:p>
          <a:p>
            <a:r>
              <a:rPr lang="en-US" i="1" baseline="0" dirty="0" smtClean="0"/>
              <a:t>[If you have time, page through to one of the majors (perhaps your own) and show the class the list of degree requirements for your major.  If you want to do this during your presentation, practice ahead of time so that you can find the page quickly.]</a:t>
            </a:r>
          </a:p>
          <a:p>
            <a:endParaRPr lang="en-US" i="1" dirty="0" smtClean="0"/>
          </a:p>
          <a:p>
            <a:r>
              <a:rPr lang="en-US" i="1" dirty="0" smtClean="0"/>
              <a:t>[Emphasize that students should use the catalog for the year that they</a:t>
            </a:r>
            <a:r>
              <a:rPr lang="en-US" i="1" baseline="0" dirty="0" smtClean="0"/>
              <a:t> entered the university. For freshmen, this is the 2017-2018 catalog.]</a:t>
            </a:r>
          </a:p>
          <a:p>
            <a:endParaRPr lang="en-US" i="1" baseline="0" dirty="0" smtClean="0"/>
          </a:p>
          <a:p>
            <a:r>
              <a:rPr lang="en-US" i="1" baseline="0" dirty="0" smtClean="0"/>
              <a:t>[Advance To Next Slide]</a:t>
            </a:r>
            <a:endParaRPr lang="en-US" i="1" dirty="0"/>
          </a:p>
        </p:txBody>
      </p:sp>
      <p:sp>
        <p:nvSpPr>
          <p:cNvPr id="4" name="Slide Number Placeholder 3"/>
          <p:cNvSpPr>
            <a:spLocks noGrp="1"/>
          </p:cNvSpPr>
          <p:nvPr>
            <p:ph type="sldNum" sz="quarter" idx="10"/>
          </p:nvPr>
        </p:nvSpPr>
        <p:spPr/>
        <p:txBody>
          <a:bodyPr/>
          <a:lstStyle/>
          <a:p>
            <a:fld id="{321E8822-8B78-413C-BEBD-E7EFA2B1620C}" type="slidenum">
              <a:rPr lang="en-US" smtClean="0"/>
              <a:t>9</a:t>
            </a:fld>
            <a:endParaRPr lang="en-US"/>
          </a:p>
        </p:txBody>
      </p:sp>
    </p:spTree>
    <p:extLst>
      <p:ext uri="{BB962C8B-B14F-4D97-AF65-F5344CB8AC3E}">
        <p14:creationId xmlns:p14="http://schemas.microsoft.com/office/powerpoint/2010/main" val="142310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3A0329-6A80-40E3-A81A-C6130FD12CD0}"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25521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F1A30-6B0B-4AFF-A0F7-3F79B0A928E1}"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366352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1ECCE-CB05-4C27-A2B8-E97936E83921}"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154688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6A686-5523-4430-A296-9EB2089CF945}"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166225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51703-CB66-4ED8-A497-A935252EA76B}" type="datetime1">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405992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008B5A-E922-4B7F-89C4-A12C3DED891A}" type="datetime1">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169049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275C5-D9D3-4F48-A04F-985692741BB4}" type="datetime1">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2578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9EFE50-3F59-4A0D-AD1C-630C55B8420A}" type="datetime1">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384558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49EF1-4B32-4042-A6E9-E2105B80F331}" type="datetime1">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228699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23C0E-8FF9-4A55-AC77-AEF9BEEF0071}" type="datetime1">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124777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DFEC1-8878-4B76-A71B-AE11E71B3ED4}" type="datetime1">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B3352-CCA8-4EB0-A412-3EC03F0B35F7}" type="slidenum">
              <a:rPr lang="en-US" smtClean="0"/>
              <a:t>‹#›</a:t>
            </a:fld>
            <a:endParaRPr lang="en-US"/>
          </a:p>
        </p:txBody>
      </p:sp>
    </p:spTree>
    <p:extLst>
      <p:ext uri="{BB962C8B-B14F-4D97-AF65-F5344CB8AC3E}">
        <p14:creationId xmlns:p14="http://schemas.microsoft.com/office/powerpoint/2010/main" val="149247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82901-FA11-4EB9-9A1D-6C6777F9F370}" type="datetime1">
              <a:rPr lang="en-US" smtClean="0"/>
              <a:t>7/16/2022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B3352-CCA8-4EB0-A412-3EC03F0B35F7}" type="slidenum">
              <a:rPr lang="en-US" smtClean="0"/>
              <a:t>‹#›</a:t>
            </a:fld>
            <a:endParaRPr lang="en-US"/>
          </a:p>
        </p:txBody>
      </p:sp>
    </p:spTree>
    <p:extLst>
      <p:ext uri="{BB962C8B-B14F-4D97-AF65-F5344CB8AC3E}">
        <p14:creationId xmlns:p14="http://schemas.microsoft.com/office/powerpoint/2010/main" val="110763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catalog.chowan.edu/content.php?catoid=8&amp;navoid=571%2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catalog.chowan.ed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The Advising Process</a:t>
            </a:r>
            <a:endParaRPr lang="en-US" dirty="0"/>
          </a:p>
        </p:txBody>
      </p:sp>
      <p:sp>
        <p:nvSpPr>
          <p:cNvPr id="4" name="Slide Number Placeholder 3"/>
          <p:cNvSpPr>
            <a:spLocks noGrp="1"/>
          </p:cNvSpPr>
          <p:nvPr>
            <p:ph type="sldNum" sz="quarter" idx="12"/>
          </p:nvPr>
        </p:nvSpPr>
        <p:spPr/>
        <p:txBody>
          <a:bodyPr/>
          <a:lstStyle/>
          <a:p>
            <a:fld id="{2AEB3352-CCA8-4EB0-A412-3EC03F0B35F7}" type="slidenum">
              <a:rPr lang="en-US" sz="2000" smtClean="0"/>
              <a:t>1</a:t>
            </a:fld>
            <a:endParaRPr lang="en-US" sz="2000" dirty="0"/>
          </a:p>
        </p:txBody>
      </p:sp>
    </p:spTree>
    <p:extLst>
      <p:ext uri="{BB962C8B-B14F-4D97-AF65-F5344CB8AC3E}">
        <p14:creationId xmlns:p14="http://schemas.microsoft.com/office/powerpoint/2010/main" val="1018274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l"/>
            <a:r>
              <a:rPr lang="en-US" dirty="0" smtClean="0">
                <a:solidFill>
                  <a:srgbClr val="FF0000"/>
                </a:solidFill>
              </a:rPr>
              <a:t>Get (or make) a checklist.</a:t>
            </a:r>
            <a:endParaRPr lang="en-US" dirty="0">
              <a:solidFill>
                <a:srgbClr val="FF0000"/>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100" y="3932624"/>
            <a:ext cx="2590800" cy="2690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half" idx="1"/>
          </p:nvPr>
        </p:nvSpPr>
        <p:spPr>
          <a:xfrm>
            <a:off x="457200" y="1143001"/>
            <a:ext cx="4038600" cy="2819400"/>
          </a:xfrm>
        </p:spPr>
        <p:txBody>
          <a:bodyPr>
            <a:normAutofit/>
          </a:bodyPr>
          <a:lstStyle/>
          <a:p>
            <a:r>
              <a:rPr lang="en-US" dirty="0" smtClean="0"/>
              <a:t>Degree check sheets are available on the Catalog website.</a:t>
            </a:r>
          </a:p>
          <a:p>
            <a:endParaRPr lang="en-US" dirty="0" smtClean="0"/>
          </a:p>
        </p:txBody>
      </p:sp>
      <p:sp>
        <p:nvSpPr>
          <p:cNvPr id="5" name="Slide Number Placeholder 4"/>
          <p:cNvSpPr>
            <a:spLocks noGrp="1"/>
          </p:cNvSpPr>
          <p:nvPr>
            <p:ph type="sldNum" sz="quarter" idx="12"/>
          </p:nvPr>
        </p:nvSpPr>
        <p:spPr/>
        <p:txBody>
          <a:bodyPr/>
          <a:lstStyle/>
          <a:p>
            <a:fld id="{2AEB3352-CCA8-4EB0-A412-3EC03F0B35F7}" type="slidenum">
              <a:rPr lang="en-US" sz="2000" smtClean="0"/>
              <a:t>10</a:t>
            </a:fld>
            <a:endParaRPr lang="en-US" sz="2000" dirty="0"/>
          </a:p>
        </p:txBody>
      </p:sp>
      <p:sp>
        <p:nvSpPr>
          <p:cNvPr id="6" name="Content Placeholder 5"/>
          <p:cNvSpPr>
            <a:spLocks noGrp="1"/>
          </p:cNvSpPr>
          <p:nvPr>
            <p:ph sz="half" idx="2"/>
          </p:nvPr>
        </p:nvSpPr>
        <p:spPr/>
        <p:txBody>
          <a:bodyPr>
            <a:normAutofit/>
          </a:bodyPr>
          <a:lstStyle/>
          <a:p>
            <a:r>
              <a:rPr lang="en-US" dirty="0" smtClean="0"/>
              <a:t>Go to the </a:t>
            </a:r>
            <a:r>
              <a:rPr lang="en-US" dirty="0" smtClean="0">
                <a:hlinkClick r:id="rId4"/>
              </a:rPr>
              <a:t>Catalog</a:t>
            </a:r>
            <a:r>
              <a:rPr lang="en-US" dirty="0" smtClean="0"/>
              <a:t>.</a:t>
            </a:r>
          </a:p>
          <a:p>
            <a:r>
              <a:rPr lang="en-US" dirty="0" smtClean="0"/>
              <a:t>Click on your program.</a:t>
            </a:r>
          </a:p>
          <a:p>
            <a:r>
              <a:rPr lang="en-US" dirty="0" smtClean="0"/>
              <a:t>In the upper right corner, click on the Print Degree Planner icon.</a:t>
            </a:r>
          </a:p>
        </p:txBody>
      </p:sp>
    </p:spTree>
    <p:extLst>
      <p:ext uri="{BB962C8B-B14F-4D97-AF65-F5344CB8AC3E}">
        <p14:creationId xmlns:p14="http://schemas.microsoft.com/office/powerpoint/2010/main" val="1010458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152400"/>
            <a:ext cx="7543800" cy="369332"/>
          </a:xfrm>
          <a:prstGeom prst="rect">
            <a:avLst/>
          </a:prstGeom>
          <a:noFill/>
        </p:spPr>
        <p:txBody>
          <a:bodyPr wrap="square" rtlCol="0">
            <a:spAutoFit/>
          </a:bodyPr>
          <a:lstStyle/>
          <a:p>
            <a:r>
              <a:rPr lang="en-US" cap="small" dirty="0" smtClean="0"/>
              <a:t>Checklist – Graduation Requirements, Allied Health (2017-2018 Catalog)</a:t>
            </a:r>
            <a:endParaRPr lang="en-US" cap="small" dirty="0"/>
          </a:p>
        </p:txBody>
      </p:sp>
      <p:sp>
        <p:nvSpPr>
          <p:cNvPr id="2" name="Slide Number Placeholder 1"/>
          <p:cNvSpPr>
            <a:spLocks noGrp="1"/>
          </p:cNvSpPr>
          <p:nvPr>
            <p:ph type="sldNum" sz="quarter" idx="12"/>
          </p:nvPr>
        </p:nvSpPr>
        <p:spPr/>
        <p:txBody>
          <a:bodyPr/>
          <a:lstStyle/>
          <a:p>
            <a:fld id="{2AEB3352-CCA8-4EB0-A412-3EC03F0B35F7}" type="slidenum">
              <a:rPr lang="en-US" sz="2000" smtClean="0"/>
              <a:t>11</a:t>
            </a:fld>
            <a:endParaRPr lang="en-US" sz="2000" dirty="0"/>
          </a:p>
        </p:txBody>
      </p:sp>
      <p:pic>
        <p:nvPicPr>
          <p:cNvPr id="11" name="Content Placeholder 10"/>
          <p:cNvPicPr>
            <a:picLocks noGrp="1" noChangeAspect="1"/>
          </p:cNvPicPr>
          <p:nvPr>
            <p:ph idx="1"/>
          </p:nvPr>
        </p:nvPicPr>
        <p:blipFill>
          <a:blip r:embed="rId3"/>
          <a:stretch>
            <a:fillRect/>
          </a:stretch>
        </p:blipFill>
        <p:spPr>
          <a:xfrm>
            <a:off x="228599" y="609600"/>
            <a:ext cx="4516567" cy="6111875"/>
          </a:xfrm>
          <a:prstGeom prst="rect">
            <a:avLst/>
          </a:prstGeom>
        </p:spPr>
      </p:pic>
      <p:sp>
        <p:nvSpPr>
          <p:cNvPr id="12" name="TextBox 11"/>
          <p:cNvSpPr txBox="1"/>
          <p:nvPr/>
        </p:nvSpPr>
        <p:spPr>
          <a:xfrm>
            <a:off x="5029200" y="990600"/>
            <a:ext cx="184731" cy="369332"/>
          </a:xfrm>
          <a:prstGeom prst="rect">
            <a:avLst/>
          </a:prstGeom>
          <a:noFill/>
        </p:spPr>
        <p:txBody>
          <a:bodyPr wrap="none" rtlCol="0">
            <a:spAutoFit/>
          </a:bodyPr>
          <a:lstStyle/>
          <a:p>
            <a:endParaRPr lang="en-US" dirty="0"/>
          </a:p>
        </p:txBody>
      </p:sp>
      <p:pic>
        <p:nvPicPr>
          <p:cNvPr id="16" name="Picture 15"/>
          <p:cNvPicPr>
            <a:picLocks noChangeAspect="1"/>
          </p:cNvPicPr>
          <p:nvPr/>
        </p:nvPicPr>
        <p:blipFill>
          <a:blip r:embed="rId4"/>
          <a:stretch>
            <a:fillRect/>
          </a:stretch>
        </p:blipFill>
        <p:spPr>
          <a:xfrm>
            <a:off x="4876800" y="622139"/>
            <a:ext cx="3977839" cy="5128892"/>
          </a:xfrm>
          <a:prstGeom prst="rect">
            <a:avLst/>
          </a:prstGeom>
        </p:spPr>
      </p:pic>
    </p:spTree>
    <p:extLst>
      <p:ext uri="{BB962C8B-B14F-4D97-AF65-F5344CB8AC3E}">
        <p14:creationId xmlns:p14="http://schemas.microsoft.com/office/powerpoint/2010/main" val="4156939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FF0000"/>
                </a:solidFill>
              </a:rPr>
              <a:t>Find out what courses are being offered next semester.</a:t>
            </a:r>
            <a:endParaRPr lang="en-US" sz="3200" dirty="0">
              <a:solidFill>
                <a:srgbClr val="FF0000"/>
              </a:solidFill>
            </a:endParaRPr>
          </a:p>
        </p:txBody>
      </p:sp>
      <p:sp>
        <p:nvSpPr>
          <p:cNvPr id="4" name="Content Placeholder 3"/>
          <p:cNvSpPr>
            <a:spLocks noGrp="1"/>
          </p:cNvSpPr>
          <p:nvPr>
            <p:ph idx="1"/>
          </p:nvPr>
        </p:nvSpPr>
        <p:spPr/>
        <p:txBody>
          <a:bodyPr/>
          <a:lstStyle/>
          <a:p>
            <a:r>
              <a:rPr lang="en-US" dirty="0" smtClean="0"/>
              <a:t>On Monday, October 16th</a:t>
            </a:r>
          </a:p>
          <a:p>
            <a:pPr lvl="1"/>
            <a:r>
              <a:rPr lang="en-US" dirty="0" smtClean="0"/>
              <a:t>you will be able to use “Course Search” in </a:t>
            </a:r>
            <a:r>
              <a:rPr lang="en-US" dirty="0" err="1" smtClean="0"/>
              <a:t>MyCU</a:t>
            </a:r>
            <a:r>
              <a:rPr lang="en-US" dirty="0" smtClean="0"/>
              <a:t> to view the course offerings for spring.</a:t>
            </a:r>
          </a:p>
          <a:p>
            <a:pPr lvl="1"/>
            <a:r>
              <a:rPr lang="en-US" dirty="0" smtClean="0"/>
              <a:t>a </a:t>
            </a:r>
            <a:r>
              <a:rPr lang="en-US" dirty="0" err="1" smtClean="0"/>
              <a:t>pdf</a:t>
            </a:r>
            <a:r>
              <a:rPr lang="en-US" dirty="0" smtClean="0"/>
              <a:t> of spring courses will be posted on the “Academics” page of the CU web site.</a:t>
            </a:r>
            <a:endParaRPr lang="en-US" dirty="0"/>
          </a:p>
        </p:txBody>
      </p:sp>
      <p:sp>
        <p:nvSpPr>
          <p:cNvPr id="5" name="Slide Number Placeholder 4"/>
          <p:cNvSpPr>
            <a:spLocks noGrp="1"/>
          </p:cNvSpPr>
          <p:nvPr>
            <p:ph type="sldNum" sz="quarter" idx="12"/>
          </p:nvPr>
        </p:nvSpPr>
        <p:spPr/>
        <p:txBody>
          <a:bodyPr/>
          <a:lstStyle/>
          <a:p>
            <a:fld id="{2AEB3352-CCA8-4EB0-A412-3EC03F0B35F7}" type="slidenum">
              <a:rPr lang="en-US" sz="2000" smtClean="0"/>
              <a:t>12</a:t>
            </a:fld>
            <a:endParaRPr lang="en-US" sz="2000" dirty="0"/>
          </a:p>
        </p:txBody>
      </p:sp>
    </p:spTree>
    <p:extLst>
      <p:ext uri="{BB962C8B-B14F-4D97-AF65-F5344CB8AC3E}">
        <p14:creationId xmlns:p14="http://schemas.microsoft.com/office/powerpoint/2010/main" val="578200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3200" dirty="0" smtClean="0">
                <a:solidFill>
                  <a:srgbClr val="FF0000"/>
                </a:solidFill>
              </a:rPr>
              <a:t>Make a list of the courses you would like to take.</a:t>
            </a:r>
            <a:endParaRPr lang="en-US" sz="3200" dirty="0">
              <a:solidFill>
                <a:srgbClr val="FF0000"/>
              </a:solidFill>
            </a:endParaRPr>
          </a:p>
        </p:txBody>
      </p:sp>
      <p:sp>
        <p:nvSpPr>
          <p:cNvPr id="3" name="Content Placeholder 2"/>
          <p:cNvSpPr>
            <a:spLocks noGrp="1"/>
          </p:cNvSpPr>
          <p:nvPr>
            <p:ph sz="half" idx="1"/>
          </p:nvPr>
        </p:nvSpPr>
        <p:spPr>
          <a:xfrm>
            <a:off x="457200" y="1493837"/>
            <a:ext cx="4038600" cy="4525963"/>
          </a:xfrm>
        </p:spPr>
        <p:txBody>
          <a:bodyPr>
            <a:normAutofit/>
          </a:bodyPr>
          <a:lstStyle/>
          <a:p>
            <a:r>
              <a:rPr lang="en-US" dirty="0" smtClean="0"/>
              <a:t>Many departments make 4-year plans available to students.</a:t>
            </a:r>
          </a:p>
          <a:p>
            <a:r>
              <a:rPr lang="en-US" dirty="0" smtClean="0"/>
              <a:t>If your department makes these available, get one and use it to help you plan.</a:t>
            </a:r>
          </a:p>
          <a:p>
            <a:endParaRPr lang="en-US" dirty="0" smtClean="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562154294"/>
              </p:ext>
            </p:extLst>
          </p:nvPr>
        </p:nvGraphicFramePr>
        <p:xfrm>
          <a:off x="4648200" y="2362200"/>
          <a:ext cx="3886197" cy="3708400"/>
        </p:xfrm>
        <a:graphic>
          <a:graphicData uri="http://schemas.openxmlformats.org/drawingml/2006/table">
            <a:tbl>
              <a:tblPr firstRow="1" bandRow="1">
                <a:tableStyleId>{073A0DAA-6AF3-43AB-8588-CEC1D06C72B9}</a:tableStyleId>
              </a:tblPr>
              <a:tblGrid>
                <a:gridCol w="555171">
                  <a:extLst>
                    <a:ext uri="{9D8B030D-6E8A-4147-A177-3AD203B41FA5}">
                      <a16:colId xmlns:a16="http://schemas.microsoft.com/office/drawing/2014/main" val="20000"/>
                    </a:ext>
                  </a:extLst>
                </a:gridCol>
                <a:gridCol w="664029">
                  <a:extLst>
                    <a:ext uri="{9D8B030D-6E8A-4147-A177-3AD203B41FA5}">
                      <a16:colId xmlns:a16="http://schemas.microsoft.com/office/drawing/2014/main" val="20001"/>
                    </a:ext>
                  </a:extLst>
                </a:gridCol>
                <a:gridCol w="446313">
                  <a:extLst>
                    <a:ext uri="{9D8B030D-6E8A-4147-A177-3AD203B41FA5}">
                      <a16:colId xmlns:a16="http://schemas.microsoft.com/office/drawing/2014/main" val="20002"/>
                    </a:ext>
                  </a:extLst>
                </a:gridCol>
                <a:gridCol w="555171">
                  <a:extLst>
                    <a:ext uri="{9D8B030D-6E8A-4147-A177-3AD203B41FA5}">
                      <a16:colId xmlns:a16="http://schemas.microsoft.com/office/drawing/2014/main" val="20003"/>
                    </a:ext>
                  </a:extLst>
                </a:gridCol>
                <a:gridCol w="1110342">
                  <a:extLst>
                    <a:ext uri="{9D8B030D-6E8A-4147-A177-3AD203B41FA5}">
                      <a16:colId xmlns:a16="http://schemas.microsoft.com/office/drawing/2014/main" val="20004"/>
                    </a:ext>
                  </a:extLst>
                </a:gridCol>
                <a:gridCol w="555171">
                  <a:extLst>
                    <a:ext uri="{9D8B030D-6E8A-4147-A177-3AD203B41FA5}">
                      <a16:colId xmlns:a16="http://schemas.microsoft.com/office/drawing/2014/main" val="20005"/>
                    </a:ext>
                  </a:extLst>
                </a:gridCol>
              </a:tblGrid>
              <a:tr h="370840">
                <a:tc gridSpan="3">
                  <a:txBody>
                    <a:bodyPr/>
                    <a:lstStyle/>
                    <a:p>
                      <a:r>
                        <a:rPr lang="en-US" dirty="0" smtClean="0"/>
                        <a:t>Fall (1</a:t>
                      </a:r>
                      <a:r>
                        <a:rPr lang="en-US" baseline="30000" dirty="0" smtClean="0"/>
                        <a:t>st</a:t>
                      </a:r>
                      <a:r>
                        <a:rPr lang="en-US" dirty="0" smtClean="0"/>
                        <a:t> year)</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noFill/>
                  </a:tcPr>
                </a:tc>
                <a:tc gridSpan="2">
                  <a:txBody>
                    <a:bodyPr/>
                    <a:lstStyle/>
                    <a:p>
                      <a:r>
                        <a:rPr lang="en-US" dirty="0" smtClean="0"/>
                        <a:t>Spring (1</a:t>
                      </a:r>
                      <a:r>
                        <a:rPr lang="en-US" baseline="30000" dirty="0" smtClean="0"/>
                        <a:t>st </a:t>
                      </a:r>
                      <a:r>
                        <a:rPr lang="en-US" dirty="0" smtClean="0"/>
                        <a:t>year)</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gridSpan="2">
                  <a:txBody>
                    <a:bodyPr/>
                    <a:lstStyle/>
                    <a:p>
                      <a:r>
                        <a:rPr lang="en-US" dirty="0" smtClean="0"/>
                        <a:t>Course</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en-US" dirty="0" smtClean="0"/>
                        <a:t>CR</a:t>
                      </a:r>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noFill/>
                  </a:tcPr>
                </a:tc>
                <a:tc>
                  <a:txBody>
                    <a:bodyPr/>
                    <a:lstStyle/>
                    <a:p>
                      <a:r>
                        <a:rPr lang="en-US" dirty="0" smtClean="0"/>
                        <a:t>Course</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CR</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gridSpan="2">
                  <a:txBody>
                    <a:bodyPr/>
                    <a:lstStyle/>
                    <a:p>
                      <a:r>
                        <a:rPr lang="en-US" dirty="0" smtClean="0"/>
                        <a:t>PERS 101</a:t>
                      </a:r>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tc>
                <a:tc>
                  <a:txBody>
                    <a:bodyPr/>
                    <a:lstStyle/>
                    <a:p>
                      <a:pPr algn="ctr"/>
                      <a:r>
                        <a:rPr lang="en-US" dirty="0" smtClean="0"/>
                        <a:t>0</a:t>
                      </a:r>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noFill/>
                  </a:tcPr>
                </a:tc>
                <a:tc>
                  <a:txBody>
                    <a:bodyPr/>
                    <a:lstStyle/>
                    <a:p>
                      <a:r>
                        <a:rPr lang="en-US" dirty="0" smtClean="0"/>
                        <a:t>PERS</a:t>
                      </a:r>
                      <a:r>
                        <a:rPr lang="en-US" baseline="0" dirty="0" smtClean="0"/>
                        <a:t> 102</a:t>
                      </a: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0</a:t>
                      </a:r>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gridSpan="2">
                  <a:txBody>
                    <a:bodyPr/>
                    <a:lstStyle/>
                    <a:p>
                      <a:r>
                        <a:rPr lang="en-US" dirty="0" smtClean="0"/>
                        <a:t>ENGL 101</a:t>
                      </a:r>
                      <a:endParaRPr lang="en-US" dirty="0"/>
                    </a:p>
                  </a:txBody>
                  <a:tcPr/>
                </a:tc>
                <a:tc hMerge="1">
                  <a:txBody>
                    <a:bodyPr/>
                    <a:lstStyle/>
                    <a:p>
                      <a:endParaRPr lang="en-US" dirty="0"/>
                    </a:p>
                  </a:txBody>
                  <a:tcPr/>
                </a:tc>
                <a:tc>
                  <a:txBody>
                    <a:bodyPr/>
                    <a:lstStyle/>
                    <a:p>
                      <a:pPr algn="ctr"/>
                      <a:r>
                        <a:rPr lang="en-US" dirty="0" smtClean="0"/>
                        <a:t>3</a:t>
                      </a:r>
                      <a:endParaRPr lang="en-US" dirty="0"/>
                    </a:p>
                  </a:txBody>
                  <a:tcPr/>
                </a:tc>
                <a:tc>
                  <a:txBody>
                    <a:bodyPr/>
                    <a:lstStyle/>
                    <a:p>
                      <a:endParaRPr lang="en-US" dirty="0"/>
                    </a:p>
                  </a:txBody>
                  <a:tcPr>
                    <a:noFill/>
                  </a:tcPr>
                </a:tc>
                <a:tc>
                  <a:txBody>
                    <a:bodyPr/>
                    <a:lstStyle/>
                    <a:p>
                      <a:r>
                        <a:rPr lang="en-US" dirty="0" smtClean="0"/>
                        <a:t>ENGL 102</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10003"/>
                  </a:ext>
                </a:extLst>
              </a:tr>
              <a:tr h="370840">
                <a:tc gridSpan="2">
                  <a:txBody>
                    <a:bodyPr/>
                    <a:lstStyle/>
                    <a:p>
                      <a:r>
                        <a:rPr lang="en-US" dirty="0" smtClean="0"/>
                        <a:t>IS 101</a:t>
                      </a:r>
                      <a:endParaRPr lang="en-US" dirty="0"/>
                    </a:p>
                  </a:txBody>
                  <a:tcPr/>
                </a:tc>
                <a:tc hMerge="1">
                  <a:txBody>
                    <a:bodyPr/>
                    <a:lstStyle/>
                    <a:p>
                      <a:endParaRPr lang="en-US" dirty="0"/>
                    </a:p>
                  </a:txBody>
                  <a:tcPr/>
                </a:tc>
                <a:tc>
                  <a:txBody>
                    <a:bodyPr/>
                    <a:lstStyle/>
                    <a:p>
                      <a:pPr algn="ctr"/>
                      <a:r>
                        <a:rPr lang="en-US" dirty="0" smtClean="0"/>
                        <a:t>3</a:t>
                      </a:r>
                      <a:endParaRPr lang="en-US" dirty="0"/>
                    </a:p>
                  </a:txBody>
                  <a:tcPr/>
                </a:tc>
                <a:tc>
                  <a:txBody>
                    <a:bodyPr/>
                    <a:lstStyle/>
                    <a:p>
                      <a:endParaRPr lang="en-US" dirty="0"/>
                    </a:p>
                  </a:txBody>
                  <a:tcPr>
                    <a:noFill/>
                  </a:tcPr>
                </a:tc>
                <a:tc>
                  <a:txBody>
                    <a:bodyPr/>
                    <a:lstStyle/>
                    <a:p>
                      <a:r>
                        <a:rPr lang="en-US" dirty="0" smtClean="0"/>
                        <a:t>BIOL 102</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val="10004"/>
                  </a:ext>
                </a:extLst>
              </a:tr>
              <a:tr h="370840">
                <a:tc gridSpan="2">
                  <a:txBody>
                    <a:bodyPr/>
                    <a:lstStyle/>
                    <a:p>
                      <a:r>
                        <a:rPr lang="en-US" dirty="0" smtClean="0"/>
                        <a:t>MATH</a:t>
                      </a:r>
                      <a:r>
                        <a:rPr lang="en-US" baseline="0" dirty="0" smtClean="0"/>
                        <a:t> 133</a:t>
                      </a:r>
                      <a:endParaRPr lang="en-US" dirty="0"/>
                    </a:p>
                  </a:txBody>
                  <a:tcPr/>
                </a:tc>
                <a:tc hMerge="1">
                  <a:txBody>
                    <a:bodyPr/>
                    <a:lstStyle/>
                    <a:p>
                      <a:endParaRPr lang="en-US" dirty="0"/>
                    </a:p>
                  </a:txBody>
                  <a:tcPr/>
                </a:tc>
                <a:tc>
                  <a:txBody>
                    <a:bodyPr/>
                    <a:lstStyle/>
                    <a:p>
                      <a:pPr algn="ctr"/>
                      <a:r>
                        <a:rPr lang="en-US" dirty="0" smtClean="0"/>
                        <a:t>3</a:t>
                      </a:r>
                      <a:endParaRPr lang="en-US" dirty="0"/>
                    </a:p>
                  </a:txBody>
                  <a:tcPr/>
                </a:tc>
                <a:tc>
                  <a:txBody>
                    <a:bodyPr/>
                    <a:lstStyle/>
                    <a:p>
                      <a:endParaRPr lang="en-US" dirty="0"/>
                    </a:p>
                  </a:txBody>
                  <a:tcPr>
                    <a:noFill/>
                  </a:tcPr>
                </a:tc>
                <a:tc>
                  <a:txBody>
                    <a:bodyPr/>
                    <a:lstStyle/>
                    <a:p>
                      <a:r>
                        <a:rPr lang="en-US" dirty="0" smtClean="0"/>
                        <a:t>HIST 105</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10005"/>
                  </a:ext>
                </a:extLst>
              </a:tr>
              <a:tr h="370840">
                <a:tc gridSpan="2">
                  <a:txBody>
                    <a:bodyPr/>
                    <a:lstStyle/>
                    <a:p>
                      <a:r>
                        <a:rPr lang="en-US" dirty="0" smtClean="0"/>
                        <a:t>BIOL 101</a:t>
                      </a:r>
                      <a:endParaRPr lang="en-US" dirty="0"/>
                    </a:p>
                  </a:txBody>
                  <a:tcPr/>
                </a:tc>
                <a:tc hMerge="1">
                  <a:txBody>
                    <a:bodyPr/>
                    <a:lstStyle/>
                    <a:p>
                      <a:endParaRPr lang="en-US" dirty="0"/>
                    </a:p>
                  </a:txBody>
                  <a:tcPr/>
                </a:tc>
                <a:tc>
                  <a:txBody>
                    <a:bodyPr/>
                    <a:lstStyle/>
                    <a:p>
                      <a:pPr algn="ctr"/>
                      <a:r>
                        <a:rPr lang="en-US" dirty="0" smtClean="0"/>
                        <a:t>4</a:t>
                      </a:r>
                      <a:endParaRPr lang="en-US" dirty="0"/>
                    </a:p>
                  </a:txBody>
                  <a:tcPr/>
                </a:tc>
                <a:tc>
                  <a:txBody>
                    <a:bodyPr/>
                    <a:lstStyle/>
                    <a:p>
                      <a:endParaRPr lang="en-US" dirty="0"/>
                    </a:p>
                  </a:txBody>
                  <a:tcPr>
                    <a:noFill/>
                  </a:tcPr>
                </a:tc>
                <a:tc>
                  <a:txBody>
                    <a:bodyPr/>
                    <a:lstStyle/>
                    <a:p>
                      <a:r>
                        <a:rPr lang="en-US" dirty="0" smtClean="0"/>
                        <a:t>REL 101</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10006"/>
                  </a:ext>
                </a:extLst>
              </a:tr>
              <a:tr h="370840">
                <a:tc gridSpan="2">
                  <a:txBody>
                    <a:bodyPr/>
                    <a:lstStyle/>
                    <a:p>
                      <a:r>
                        <a:rPr lang="en-US" dirty="0" smtClean="0"/>
                        <a:t>CT 101</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pPr algn="ctr"/>
                      <a:r>
                        <a:rPr lang="en-US" dirty="0" smtClean="0"/>
                        <a:t>2</a:t>
                      </a:r>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noFill/>
                  </a:tcPr>
                </a:tc>
                <a:tc>
                  <a:txBody>
                    <a:bodyPr/>
                    <a:lstStyle/>
                    <a:p>
                      <a:r>
                        <a:rPr lang="en-US" dirty="0" smtClean="0"/>
                        <a:t>CT 102</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10007"/>
                  </a:ext>
                </a:extLst>
              </a:tr>
              <a:tr h="370840">
                <a:tc gridSpan="2">
                  <a:txBody>
                    <a:bodyPr/>
                    <a:lstStyle/>
                    <a:p>
                      <a:pPr algn="r"/>
                      <a:r>
                        <a:rPr lang="en-US" dirty="0" smtClean="0"/>
                        <a:t>Total</a:t>
                      </a:r>
                      <a:endParaRPr lang="en-US" dirty="0"/>
                    </a:p>
                  </a:txBody>
                  <a:tcPr>
                    <a:lnT w="12700" cap="flat" cmpd="sng" algn="ctr">
                      <a:solidFill>
                        <a:schemeClr val="tx1"/>
                      </a:solidFill>
                      <a:prstDash val="solid"/>
                      <a:round/>
                      <a:headEnd type="none" w="med" len="med"/>
                      <a:tailEnd type="none" w="med" len="med"/>
                    </a:lnT>
                    <a:noFill/>
                  </a:tcPr>
                </a:tc>
                <a:tc hMerge="1">
                  <a:txBody>
                    <a:bodyPr/>
                    <a:lstStyle/>
                    <a:p>
                      <a:endParaRPr lang="en-US" dirty="0"/>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t>15</a:t>
                      </a:r>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noFill/>
                  </a:tcPr>
                </a:tc>
                <a:tc>
                  <a:txBody>
                    <a:bodyPr/>
                    <a:lstStyle/>
                    <a:p>
                      <a:r>
                        <a:rPr lang="en-US" dirty="0" smtClean="0"/>
                        <a:t>SSPE</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pPr algn="r"/>
                      <a:r>
                        <a:rPr lang="en-US" dirty="0" smtClean="0"/>
                        <a:t>Total</a:t>
                      </a:r>
                      <a:endParaRPr lang="en-US" dirty="0"/>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t>16</a:t>
                      </a:r>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5" name="Slide Number Placeholder 4"/>
          <p:cNvSpPr>
            <a:spLocks noGrp="1"/>
          </p:cNvSpPr>
          <p:nvPr>
            <p:ph type="sldNum" sz="quarter" idx="12"/>
          </p:nvPr>
        </p:nvSpPr>
        <p:spPr/>
        <p:txBody>
          <a:bodyPr/>
          <a:lstStyle/>
          <a:p>
            <a:fld id="{2AEB3352-CCA8-4EB0-A412-3EC03F0B35F7}" type="slidenum">
              <a:rPr lang="en-US" sz="2000" smtClean="0"/>
              <a:t>13</a:t>
            </a:fld>
            <a:endParaRPr lang="en-US" sz="2000" dirty="0"/>
          </a:p>
        </p:txBody>
      </p:sp>
      <p:sp>
        <p:nvSpPr>
          <p:cNvPr id="7" name="Line Callout 1 6"/>
          <p:cNvSpPr/>
          <p:nvPr/>
        </p:nvSpPr>
        <p:spPr>
          <a:xfrm>
            <a:off x="5029200" y="990600"/>
            <a:ext cx="3200400" cy="914400"/>
          </a:xfrm>
          <a:prstGeom prst="borderCallout1">
            <a:avLst>
              <a:gd name="adj1" fmla="val 105417"/>
              <a:gd name="adj2" fmla="val 50272"/>
              <a:gd name="adj3" fmla="val 142500"/>
              <a:gd name="adj4" fmla="val 49641"/>
            </a:avLst>
          </a:prstGeom>
        </p:spPr>
        <p:style>
          <a:lnRef idx="1">
            <a:schemeClr val="dk1"/>
          </a:lnRef>
          <a:fillRef idx="2">
            <a:schemeClr val="dk1"/>
          </a:fillRef>
          <a:effectRef idx="1">
            <a:schemeClr val="dk1"/>
          </a:effectRef>
          <a:fontRef idx="minor">
            <a:schemeClr val="dk1"/>
          </a:fontRef>
        </p:style>
        <p:txBody>
          <a:bodyPr rtlCol="0" anchor="ctr"/>
          <a:lstStyle/>
          <a:p>
            <a:r>
              <a:rPr lang="en-US" dirty="0" smtClean="0"/>
              <a:t>Example of the first year of a suggested 4-year course of study for a biology major</a:t>
            </a:r>
            <a:endParaRPr lang="en-US" dirty="0"/>
          </a:p>
        </p:txBody>
      </p:sp>
    </p:spTree>
    <p:extLst>
      <p:ext uri="{BB962C8B-B14F-4D97-AF65-F5344CB8AC3E}">
        <p14:creationId xmlns:p14="http://schemas.microsoft.com/office/powerpoint/2010/main" val="270967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solidFill>
                  <a:srgbClr val="FF0000"/>
                </a:solidFill>
              </a:rPr>
              <a:t>Now you are ready to attend the advising session and begin a conversation with your advisor about fulfilling the requirements for your degree.</a:t>
            </a:r>
            <a:endParaRPr lang="en-US" sz="2800" dirty="0">
              <a:solidFill>
                <a:srgbClr val="FF0000"/>
              </a:solidFill>
            </a:endParaRPr>
          </a:p>
        </p:txBody>
      </p:sp>
      <p:sp>
        <p:nvSpPr>
          <p:cNvPr id="3" name="Content Placeholder 2"/>
          <p:cNvSpPr>
            <a:spLocks noGrp="1"/>
          </p:cNvSpPr>
          <p:nvPr>
            <p:ph sz="half" idx="1"/>
          </p:nvPr>
        </p:nvSpPr>
        <p:spPr/>
        <p:txBody>
          <a:bodyPr/>
          <a:lstStyle/>
          <a:p>
            <a:r>
              <a:rPr lang="en-US" dirty="0" smtClean="0"/>
              <a:t>Show up on time.</a:t>
            </a:r>
          </a:p>
          <a:p>
            <a:r>
              <a:rPr lang="en-US" dirty="0" smtClean="0"/>
              <a:t>Bring your checklist of degree requirements and the list of courses you would like to take.</a:t>
            </a:r>
            <a:endParaRPr lang="en-US" dirty="0"/>
          </a:p>
        </p:txBody>
      </p:sp>
      <p:sp>
        <p:nvSpPr>
          <p:cNvPr id="4" name="Content Placeholder 3"/>
          <p:cNvSpPr>
            <a:spLocks noGrp="1"/>
          </p:cNvSpPr>
          <p:nvPr>
            <p:ph sz="half" idx="2"/>
          </p:nvPr>
        </p:nvSpPr>
        <p:spPr/>
        <p:txBody>
          <a:bodyPr/>
          <a:lstStyle/>
          <a:p>
            <a:r>
              <a:rPr lang="en-US" dirty="0" smtClean="0"/>
              <a:t>Your advisor may make suggestions about your proposed schedule, or you may have done such a great job that no changes are needed.  Either way, you will be ready to register as soon as registration opens for you.</a:t>
            </a:r>
            <a:endParaRPr lang="en-US" dirty="0"/>
          </a:p>
        </p:txBody>
      </p:sp>
      <p:sp>
        <p:nvSpPr>
          <p:cNvPr id="5" name="Slide Number Placeholder 4"/>
          <p:cNvSpPr>
            <a:spLocks noGrp="1"/>
          </p:cNvSpPr>
          <p:nvPr>
            <p:ph type="sldNum" sz="quarter" idx="12"/>
          </p:nvPr>
        </p:nvSpPr>
        <p:spPr/>
        <p:txBody>
          <a:bodyPr/>
          <a:lstStyle/>
          <a:p>
            <a:fld id="{2AEB3352-CCA8-4EB0-A412-3EC03F0B35F7}" type="slidenum">
              <a:rPr lang="en-US" smtClean="0"/>
              <a:t>14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148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86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500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0"/>
                                        <p:tgtEl>
                                          <p:spTgt spid="102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1143000"/>
          </a:xfrm>
        </p:spPr>
        <p:txBody>
          <a:bodyPr/>
          <a:lstStyle/>
          <a:p>
            <a:pPr algn="l"/>
            <a:r>
              <a:rPr lang="en-US" dirty="0" smtClean="0">
                <a:solidFill>
                  <a:srgbClr val="FF0000"/>
                </a:solidFill>
              </a:rPr>
              <a:t>Who is responsible?</a:t>
            </a:r>
            <a:endParaRPr lang="en-US" dirty="0">
              <a:solidFill>
                <a:srgbClr val="FF0000"/>
              </a:solidFill>
            </a:endParaRPr>
          </a:p>
        </p:txBody>
      </p:sp>
      <p:sp>
        <p:nvSpPr>
          <p:cNvPr id="5" name="Content Placeholder 4"/>
          <p:cNvSpPr>
            <a:spLocks noGrp="1"/>
          </p:cNvSpPr>
          <p:nvPr>
            <p:ph sz="half" idx="1"/>
          </p:nvPr>
        </p:nvSpPr>
        <p:spPr>
          <a:xfrm>
            <a:off x="457200" y="914400"/>
            <a:ext cx="4038600" cy="5638800"/>
          </a:xfrm>
        </p:spPr>
        <p:txBody>
          <a:bodyPr>
            <a:normAutofit fontScale="92500" lnSpcReduction="20000"/>
          </a:bodyPr>
          <a:lstStyle/>
          <a:p>
            <a:r>
              <a:rPr lang="en-US" dirty="0" smtClean="0">
                <a:solidFill>
                  <a:srgbClr val="FF0000"/>
                </a:solidFill>
              </a:rPr>
              <a:t>You</a:t>
            </a:r>
            <a:r>
              <a:rPr lang="en-US" dirty="0" smtClean="0"/>
              <a:t> have the ultimate responsibility for</a:t>
            </a:r>
          </a:p>
          <a:p>
            <a:pPr lvl="1"/>
            <a:r>
              <a:rPr lang="en-US" dirty="0" smtClean="0"/>
              <a:t>defining education and career aspirations.</a:t>
            </a:r>
          </a:p>
          <a:p>
            <a:pPr lvl="1"/>
            <a:r>
              <a:rPr lang="en-US" dirty="0" smtClean="0"/>
              <a:t>devising a plan consistent with those aspirations.</a:t>
            </a:r>
          </a:p>
          <a:p>
            <a:pPr lvl="2"/>
            <a:r>
              <a:rPr lang="en-US" dirty="0" smtClean="0"/>
              <a:t>choosing a major</a:t>
            </a:r>
          </a:p>
          <a:p>
            <a:pPr lvl="2"/>
            <a:r>
              <a:rPr lang="en-US" dirty="0" smtClean="0"/>
              <a:t>meeting the requirements for that major</a:t>
            </a:r>
          </a:p>
          <a:p>
            <a:pPr lvl="1"/>
            <a:r>
              <a:rPr lang="en-US" dirty="0" smtClean="0"/>
              <a:t>executing that plan.</a:t>
            </a:r>
          </a:p>
          <a:p>
            <a:pPr lvl="2"/>
            <a:r>
              <a:rPr lang="en-US" dirty="0" smtClean="0"/>
              <a:t>performing in a manner that will convince potential employers, graduate schools, or other professional programs that you are capable and that they should hire or accept you</a:t>
            </a:r>
          </a:p>
          <a:p>
            <a:pPr lvl="1"/>
            <a:endParaRPr lang="en-US" dirty="0" smtClean="0"/>
          </a:p>
          <a:p>
            <a:endParaRPr lang="en-US" dirty="0"/>
          </a:p>
        </p:txBody>
      </p:sp>
      <p:sp>
        <p:nvSpPr>
          <p:cNvPr id="9" name="Content Placeholder 8"/>
          <p:cNvSpPr>
            <a:spLocks noGrp="1"/>
          </p:cNvSpPr>
          <p:nvPr>
            <p:ph sz="half" idx="2"/>
          </p:nvPr>
        </p:nvSpPr>
        <p:spPr>
          <a:xfrm>
            <a:off x="4648200" y="914400"/>
            <a:ext cx="4038600" cy="5181600"/>
          </a:xfrm>
        </p:spPr>
        <p:txBody>
          <a:bodyPr>
            <a:normAutofit fontScale="92500" lnSpcReduction="20000"/>
          </a:bodyPr>
          <a:lstStyle/>
          <a:p>
            <a:r>
              <a:rPr lang="en-US" dirty="0" smtClean="0"/>
              <a:t>Advising is a collaborative effort between you and your advisor.</a:t>
            </a:r>
          </a:p>
          <a:p>
            <a:pPr lvl="1"/>
            <a:r>
              <a:rPr lang="en-US" dirty="0" smtClean="0">
                <a:solidFill>
                  <a:srgbClr val="FF0000"/>
                </a:solidFill>
              </a:rPr>
              <a:t>You</a:t>
            </a:r>
            <a:r>
              <a:rPr lang="en-US" dirty="0" smtClean="0"/>
              <a:t> make all important decisions regarding your education and career goals.</a:t>
            </a:r>
          </a:p>
          <a:p>
            <a:pPr lvl="1"/>
            <a:r>
              <a:rPr lang="en-US" dirty="0" smtClean="0"/>
              <a:t>Your advisor is here to help you navigate the requirements for your degree and provide guidance about how to take the next step after you graduate.</a:t>
            </a:r>
          </a:p>
          <a:p>
            <a:pPr lvl="1"/>
            <a:r>
              <a:rPr lang="en-US" dirty="0" smtClean="0"/>
              <a:t>Your advisor is </a:t>
            </a:r>
            <a:r>
              <a:rPr lang="en-US" dirty="0" smtClean="0">
                <a:solidFill>
                  <a:srgbClr val="FF0000"/>
                </a:solidFill>
              </a:rPr>
              <a:t>not</a:t>
            </a:r>
            <a:r>
              <a:rPr lang="en-US" dirty="0" smtClean="0"/>
              <a:t> here to plan your future.</a:t>
            </a:r>
          </a:p>
          <a:p>
            <a:pPr lvl="1"/>
            <a:endParaRPr lang="en-US" dirty="0"/>
          </a:p>
        </p:txBody>
      </p:sp>
      <p:sp>
        <p:nvSpPr>
          <p:cNvPr id="2" name="Slide Number Placeholder 1"/>
          <p:cNvSpPr>
            <a:spLocks noGrp="1"/>
          </p:cNvSpPr>
          <p:nvPr>
            <p:ph type="sldNum" sz="quarter" idx="12"/>
          </p:nvPr>
        </p:nvSpPr>
        <p:spPr/>
        <p:txBody>
          <a:bodyPr/>
          <a:lstStyle/>
          <a:p>
            <a:fld id="{2AEB3352-CCA8-4EB0-A412-3EC03F0B35F7}" type="slidenum">
              <a:rPr lang="en-US" sz="2000" smtClean="0"/>
              <a:t>2</a:t>
            </a:fld>
            <a:endParaRPr lang="en-US" sz="2000" dirty="0"/>
          </a:p>
        </p:txBody>
      </p:sp>
    </p:spTree>
    <p:extLst>
      <p:ext uri="{BB962C8B-B14F-4D97-AF65-F5344CB8AC3E}">
        <p14:creationId xmlns:p14="http://schemas.microsoft.com/office/powerpoint/2010/main" val="328844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The Advising Process</a:t>
            </a:r>
            <a:endParaRPr lang="en-US" dirty="0"/>
          </a:p>
        </p:txBody>
      </p:sp>
      <p:sp>
        <p:nvSpPr>
          <p:cNvPr id="3" name="Subtitle 2"/>
          <p:cNvSpPr>
            <a:spLocks noGrp="1"/>
          </p:cNvSpPr>
          <p:nvPr>
            <p:ph type="subTitle" idx="1"/>
          </p:nvPr>
        </p:nvSpPr>
        <p:spPr>
          <a:xfrm>
            <a:off x="1371600" y="2136775"/>
            <a:ext cx="6400800" cy="1752600"/>
          </a:xfrm>
        </p:spPr>
        <p:txBody>
          <a:bodyPr/>
          <a:lstStyle/>
          <a:p>
            <a:r>
              <a:rPr lang="en-US" dirty="0" smtClean="0">
                <a:solidFill>
                  <a:srgbClr val="FF0000"/>
                </a:solidFill>
              </a:rPr>
              <a:t>What am I supposed to be doing?</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2AEB3352-CCA8-4EB0-A412-3EC03F0B35F7}" type="slidenum">
              <a:rPr lang="en-US" sz="2000" smtClean="0"/>
              <a:t>3</a:t>
            </a:fld>
            <a:endParaRPr lang="en-US" sz="200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9413" y="2876550"/>
            <a:ext cx="3305175"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81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smtClean="0">
                <a:solidFill>
                  <a:srgbClr val="FF0000"/>
                </a:solidFill>
              </a:rPr>
              <a:t>Find out who your advisor is.</a:t>
            </a:r>
            <a:endParaRPr lang="en-US" dirty="0">
              <a:solidFill>
                <a:srgbClr val="FF0000"/>
              </a:solidFill>
            </a:endParaRPr>
          </a:p>
        </p:txBody>
      </p:sp>
      <p:sp>
        <p:nvSpPr>
          <p:cNvPr id="3" name="Content Placeholder 2"/>
          <p:cNvSpPr>
            <a:spLocks noGrp="1"/>
          </p:cNvSpPr>
          <p:nvPr>
            <p:ph idx="1"/>
          </p:nvPr>
        </p:nvSpPr>
        <p:spPr>
          <a:xfrm>
            <a:off x="457200" y="1295400"/>
            <a:ext cx="8229600" cy="4525963"/>
          </a:xfrm>
        </p:spPr>
        <p:txBody>
          <a:bodyPr/>
          <a:lstStyle/>
          <a:p>
            <a:r>
              <a:rPr lang="en-US" dirty="0" smtClean="0"/>
              <a:t>Log in to </a:t>
            </a:r>
            <a:r>
              <a:rPr lang="en-US" dirty="0" err="1" smtClean="0"/>
              <a:t>MyCU</a:t>
            </a:r>
            <a:endParaRPr lang="en-US" dirty="0" smtClean="0"/>
          </a:p>
          <a:p>
            <a:r>
              <a:rPr lang="en-US" dirty="0" smtClean="0"/>
              <a:t>Select the “</a:t>
            </a:r>
            <a:r>
              <a:rPr lang="en-US" dirty="0" smtClean="0">
                <a:solidFill>
                  <a:srgbClr val="0070C0"/>
                </a:solidFill>
              </a:rPr>
              <a:t>Student</a:t>
            </a:r>
            <a:r>
              <a:rPr lang="en-US" dirty="0" smtClean="0"/>
              <a:t>” tab (top left of computer screen).</a:t>
            </a:r>
          </a:p>
          <a:p>
            <a:r>
              <a:rPr lang="en-US" dirty="0" smtClean="0"/>
              <a:t>Select “</a:t>
            </a:r>
            <a:r>
              <a:rPr lang="en-US" dirty="0" smtClean="0">
                <a:solidFill>
                  <a:srgbClr val="0070C0"/>
                </a:solidFill>
              </a:rPr>
              <a:t>Advisor Information</a:t>
            </a:r>
            <a:r>
              <a:rPr lang="en-US" dirty="0" smtClean="0"/>
              <a:t>” link on the left hand side of computer screen.</a:t>
            </a:r>
            <a:endParaRPr lang="en-US" dirty="0"/>
          </a:p>
        </p:txBody>
      </p:sp>
      <p:sp>
        <p:nvSpPr>
          <p:cNvPr id="4" name="Slide Number Placeholder 3"/>
          <p:cNvSpPr>
            <a:spLocks noGrp="1"/>
          </p:cNvSpPr>
          <p:nvPr>
            <p:ph type="sldNum" sz="quarter" idx="12"/>
          </p:nvPr>
        </p:nvSpPr>
        <p:spPr/>
        <p:txBody>
          <a:bodyPr/>
          <a:lstStyle/>
          <a:p>
            <a:fld id="{2AEB3352-CCA8-4EB0-A412-3EC03F0B35F7}" type="slidenum">
              <a:rPr lang="en-US" sz="2000" smtClean="0"/>
              <a:t>4</a:t>
            </a:fld>
            <a:endParaRPr lang="en-US" sz="2000"/>
          </a:p>
        </p:txBody>
      </p:sp>
    </p:spTree>
    <p:extLst>
      <p:ext uri="{BB962C8B-B14F-4D97-AF65-F5344CB8AC3E}">
        <p14:creationId xmlns:p14="http://schemas.microsoft.com/office/powerpoint/2010/main" val="96679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33400"/>
            <a:ext cx="1447800" cy="140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6200"/>
            <a:ext cx="8229600" cy="1143000"/>
          </a:xfrm>
        </p:spPr>
        <p:txBody>
          <a:bodyPr>
            <a:normAutofit/>
          </a:bodyPr>
          <a:lstStyle/>
          <a:p>
            <a:pPr algn="l"/>
            <a:r>
              <a:rPr lang="en-US" dirty="0" smtClean="0">
                <a:solidFill>
                  <a:srgbClr val="FF0000"/>
                </a:solidFill>
              </a:rPr>
              <a:t>Make an appointment.</a:t>
            </a:r>
            <a:endParaRPr lang="en-US" dirty="0">
              <a:solidFill>
                <a:srgbClr val="FF0000"/>
              </a:solidFill>
            </a:endParaRPr>
          </a:p>
        </p:txBody>
      </p:sp>
      <p:sp>
        <p:nvSpPr>
          <p:cNvPr id="6" name="Rectangle 5"/>
          <p:cNvSpPr/>
          <p:nvPr/>
        </p:nvSpPr>
        <p:spPr>
          <a:xfrm>
            <a:off x="2743200" y="1828800"/>
            <a:ext cx="1143000" cy="27384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1066800"/>
            <a:ext cx="4038600" cy="4525963"/>
          </a:xfrm>
        </p:spPr>
        <p:txBody>
          <a:bodyPr>
            <a:normAutofit fontScale="92500" lnSpcReduction="20000"/>
          </a:bodyPr>
          <a:lstStyle/>
          <a:p>
            <a:r>
              <a:rPr lang="en-US" dirty="0" smtClean="0"/>
              <a:t>Advising begins Oct. 16.</a:t>
            </a:r>
          </a:p>
          <a:p>
            <a:r>
              <a:rPr lang="en-US" dirty="0" smtClean="0"/>
              <a:t>There are no classes scheduled on Oct. 17 so that advisors can meet with advisees.  Your advisor may want to meet with you on this day.</a:t>
            </a:r>
          </a:p>
          <a:p>
            <a:r>
              <a:rPr lang="en-US" dirty="0" smtClean="0">
                <a:solidFill>
                  <a:srgbClr val="FF0000"/>
                </a:solidFill>
              </a:rPr>
              <a:t>Freshmen </a:t>
            </a:r>
            <a:r>
              <a:rPr lang="en-US" i="1" dirty="0" smtClean="0">
                <a:solidFill>
                  <a:srgbClr val="FF0000"/>
                </a:solidFill>
              </a:rPr>
              <a:t>spring</a:t>
            </a:r>
            <a:r>
              <a:rPr lang="en-US" dirty="0" smtClean="0">
                <a:solidFill>
                  <a:srgbClr val="FF0000"/>
                </a:solidFill>
              </a:rPr>
              <a:t> athletes may begin registering on Wednesday, October 25.</a:t>
            </a:r>
          </a:p>
          <a:p>
            <a:r>
              <a:rPr lang="en-US" dirty="0" smtClean="0">
                <a:solidFill>
                  <a:srgbClr val="FF0000"/>
                </a:solidFill>
              </a:rPr>
              <a:t>All other Freshmen may begin registering on Thursday, October 26.</a:t>
            </a:r>
          </a:p>
          <a:p>
            <a:endParaRPr lang="en-US" dirty="0"/>
          </a:p>
        </p:txBody>
      </p:sp>
      <p:sp>
        <p:nvSpPr>
          <p:cNvPr id="4" name="Content Placeholder 3"/>
          <p:cNvSpPr>
            <a:spLocks noGrp="1"/>
          </p:cNvSpPr>
          <p:nvPr>
            <p:ph sz="half" idx="2"/>
          </p:nvPr>
        </p:nvSpPr>
        <p:spPr>
          <a:xfrm>
            <a:off x="4648200" y="1981200"/>
            <a:ext cx="4038600" cy="4525963"/>
          </a:xfrm>
        </p:spPr>
        <p:txBody>
          <a:bodyPr>
            <a:normAutofit fontScale="92500" lnSpcReduction="20000"/>
          </a:bodyPr>
          <a:lstStyle/>
          <a:p>
            <a:r>
              <a:rPr lang="en-US" dirty="0" smtClean="0"/>
              <a:t>You may not register until you are “cleared” by your advisor.</a:t>
            </a:r>
          </a:p>
          <a:p>
            <a:r>
              <a:rPr lang="en-US" dirty="0" smtClean="0"/>
              <a:t>Therefore, you should attend an advising session between Oct. 16 and </a:t>
            </a:r>
          </a:p>
          <a:p>
            <a:pPr marL="0" indent="0">
              <a:buNone/>
            </a:pPr>
            <a:r>
              <a:rPr lang="en-US" dirty="0">
                <a:solidFill>
                  <a:srgbClr val="FF0000"/>
                </a:solidFill>
              </a:rPr>
              <a:t> </a:t>
            </a:r>
            <a:r>
              <a:rPr lang="en-US" dirty="0" smtClean="0">
                <a:solidFill>
                  <a:srgbClr val="FF0000"/>
                </a:solidFill>
              </a:rPr>
              <a:t>    Nov. </a:t>
            </a:r>
            <a:r>
              <a:rPr lang="en-US" dirty="0">
                <a:solidFill>
                  <a:srgbClr val="FF0000"/>
                </a:solidFill>
              </a:rPr>
              <a:t>3</a:t>
            </a:r>
            <a:r>
              <a:rPr lang="en-US" dirty="0" smtClean="0">
                <a:solidFill>
                  <a:srgbClr val="FF0000"/>
                </a:solidFill>
              </a:rPr>
              <a:t>.</a:t>
            </a:r>
            <a:endParaRPr lang="en-US" baseline="30000" dirty="0" smtClean="0">
              <a:solidFill>
                <a:srgbClr val="FF0000"/>
              </a:solidFill>
            </a:endParaRPr>
          </a:p>
          <a:p>
            <a:r>
              <a:rPr lang="en-US" dirty="0" smtClean="0"/>
              <a:t>Your advisor may schedule an appointment for you on Oct. 17th (because s/he knows that you do not have any classes that day)</a:t>
            </a:r>
          </a:p>
          <a:p>
            <a:endParaRPr lang="en-US" dirty="0"/>
          </a:p>
        </p:txBody>
      </p:sp>
      <p:sp>
        <p:nvSpPr>
          <p:cNvPr id="5" name="Slide Number Placeholder 4"/>
          <p:cNvSpPr>
            <a:spLocks noGrp="1"/>
          </p:cNvSpPr>
          <p:nvPr>
            <p:ph type="sldNum" sz="quarter" idx="12"/>
          </p:nvPr>
        </p:nvSpPr>
        <p:spPr/>
        <p:txBody>
          <a:bodyPr/>
          <a:lstStyle/>
          <a:p>
            <a:fld id="{2AEB3352-CCA8-4EB0-A412-3EC03F0B35F7}" type="slidenum">
              <a:rPr lang="en-US" sz="2000" smtClean="0"/>
              <a:t>5</a:t>
            </a:fld>
            <a:endParaRPr lang="en-US" sz="2000"/>
          </a:p>
        </p:txBody>
      </p:sp>
    </p:spTree>
    <p:extLst>
      <p:ext uri="{BB962C8B-B14F-4D97-AF65-F5344CB8AC3E}">
        <p14:creationId xmlns:p14="http://schemas.microsoft.com/office/powerpoint/2010/main" val="53331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400" dirty="0" smtClean="0">
                <a:solidFill>
                  <a:srgbClr val="FF0000"/>
                </a:solidFill>
              </a:rPr>
              <a:t>Why should I do this now?</a:t>
            </a:r>
            <a:br>
              <a:rPr lang="en-US" sz="3400" dirty="0" smtClean="0">
                <a:solidFill>
                  <a:srgbClr val="FF0000"/>
                </a:solidFill>
              </a:rPr>
            </a:br>
            <a:r>
              <a:rPr lang="en-US" sz="3400" dirty="0" smtClean="0">
                <a:solidFill>
                  <a:srgbClr val="FF0000"/>
                </a:solidFill>
              </a:rPr>
              <a:t>Why not wait until December (or January)?</a:t>
            </a:r>
            <a:endParaRPr lang="en-US" sz="3400" dirty="0">
              <a:solidFill>
                <a:srgbClr val="FF0000"/>
              </a:solidFill>
            </a:endParaRPr>
          </a:p>
        </p:txBody>
      </p:sp>
      <p:pic>
        <p:nvPicPr>
          <p:cNvPr id="614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81400"/>
            <a:ext cx="12573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a:xfrm>
            <a:off x="457200" y="1371600"/>
            <a:ext cx="8229600" cy="4525963"/>
          </a:xfrm>
        </p:spPr>
        <p:txBody>
          <a:bodyPr>
            <a:normAutofit/>
          </a:bodyPr>
          <a:lstStyle/>
          <a:p>
            <a:r>
              <a:rPr lang="en-US" dirty="0" smtClean="0"/>
              <a:t>If you wait to register…</a:t>
            </a:r>
          </a:p>
          <a:p>
            <a:pPr lvl="1"/>
            <a:r>
              <a:rPr lang="en-US" dirty="0" smtClean="0"/>
              <a:t>you may have a difficult or impossible time constructing an ideal schedule.</a:t>
            </a:r>
          </a:p>
          <a:p>
            <a:pPr lvl="2"/>
            <a:r>
              <a:rPr lang="en-US" dirty="0" smtClean="0"/>
              <a:t>You may not be able to get into the courses you need.</a:t>
            </a:r>
          </a:p>
          <a:p>
            <a:pPr lvl="2"/>
            <a:r>
              <a:rPr lang="en-US" dirty="0" smtClean="0"/>
              <a:t>Even if you can get into the courses you need…</a:t>
            </a:r>
          </a:p>
          <a:p>
            <a:pPr lvl="3"/>
            <a:r>
              <a:rPr lang="en-US" dirty="0" smtClean="0"/>
              <a:t>it may be difficult to find convenient time slots.</a:t>
            </a:r>
          </a:p>
          <a:p>
            <a:pPr lvl="3"/>
            <a:r>
              <a:rPr lang="en-US" dirty="0" smtClean="0"/>
              <a:t>you may not be able to get into the section taught by your favorite professor.</a:t>
            </a:r>
            <a:endParaRPr lang="en-US" dirty="0"/>
          </a:p>
        </p:txBody>
      </p:sp>
      <p:sp>
        <p:nvSpPr>
          <p:cNvPr id="6" name="Slide Number Placeholder 5"/>
          <p:cNvSpPr>
            <a:spLocks noGrp="1"/>
          </p:cNvSpPr>
          <p:nvPr>
            <p:ph type="sldNum" sz="quarter" idx="12"/>
          </p:nvPr>
        </p:nvSpPr>
        <p:spPr/>
        <p:txBody>
          <a:bodyPr/>
          <a:lstStyle/>
          <a:p>
            <a:fld id="{2AEB3352-CCA8-4EB0-A412-3EC03F0B35F7}" type="slidenum">
              <a:rPr lang="en-US" sz="2000" smtClean="0"/>
              <a:t>6</a:t>
            </a:fld>
            <a:endParaRPr lang="en-US" sz="2000" dirty="0"/>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572000"/>
            <a:ext cx="3124200" cy="2067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64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l"/>
            <a:r>
              <a:rPr lang="en-US" dirty="0" smtClean="0">
                <a:solidFill>
                  <a:srgbClr val="FF0000"/>
                </a:solidFill>
              </a:rPr>
              <a:t>OK.  How do I make an appointment?</a:t>
            </a:r>
            <a:endParaRPr lang="en-US" dirty="0">
              <a:solidFill>
                <a:srgbClr val="FF000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038600"/>
            <a:ext cx="1600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half" idx="1"/>
          </p:nvPr>
        </p:nvSpPr>
        <p:spPr>
          <a:xfrm>
            <a:off x="457200" y="1143000"/>
            <a:ext cx="4038600" cy="4525963"/>
          </a:xfrm>
        </p:spPr>
        <p:txBody>
          <a:bodyPr/>
          <a:lstStyle/>
          <a:p>
            <a:r>
              <a:rPr lang="en-US" dirty="0" smtClean="0"/>
              <a:t>Your advisor should contact you about making an appointment for an advising session .</a:t>
            </a:r>
          </a:p>
          <a:p>
            <a:r>
              <a:rPr lang="en-US" dirty="0" smtClean="0"/>
              <a:t>Check your Chowan e-mail and follow her/his instructions for making an appointment.</a:t>
            </a:r>
            <a:endParaRPr lang="en-US" dirty="0"/>
          </a:p>
        </p:txBody>
      </p:sp>
      <p:sp>
        <p:nvSpPr>
          <p:cNvPr id="4" name="Content Placeholder 3"/>
          <p:cNvSpPr>
            <a:spLocks noGrp="1"/>
          </p:cNvSpPr>
          <p:nvPr>
            <p:ph sz="half" idx="2"/>
          </p:nvPr>
        </p:nvSpPr>
        <p:spPr>
          <a:xfrm>
            <a:off x="4648200" y="1143000"/>
            <a:ext cx="4038600" cy="4525963"/>
          </a:xfrm>
        </p:spPr>
        <p:txBody>
          <a:bodyPr/>
          <a:lstStyle/>
          <a:p>
            <a:r>
              <a:rPr lang="en-US" dirty="0" smtClean="0"/>
              <a:t>If you don’t hear from your advisor by Monday, Oct. 16th, contact her/him and ask how to set up an appointment.</a:t>
            </a:r>
            <a:endParaRPr lang="en-US" dirty="0"/>
          </a:p>
        </p:txBody>
      </p:sp>
      <p:sp>
        <p:nvSpPr>
          <p:cNvPr id="5" name="Slide Number Placeholder 4"/>
          <p:cNvSpPr>
            <a:spLocks noGrp="1"/>
          </p:cNvSpPr>
          <p:nvPr>
            <p:ph type="sldNum" sz="quarter" idx="12"/>
          </p:nvPr>
        </p:nvSpPr>
        <p:spPr/>
        <p:txBody>
          <a:bodyPr/>
          <a:lstStyle/>
          <a:p>
            <a:fld id="{2AEB3352-CCA8-4EB0-A412-3EC03F0B35F7}" type="slidenum">
              <a:rPr lang="en-US" sz="2000" smtClean="0"/>
              <a:t>7</a:t>
            </a:fld>
            <a:endParaRPr lang="en-US" sz="2000"/>
          </a:p>
        </p:txBody>
      </p:sp>
    </p:spTree>
    <p:extLst>
      <p:ext uri="{BB962C8B-B14F-4D97-AF65-F5344CB8AC3E}">
        <p14:creationId xmlns:p14="http://schemas.microsoft.com/office/powerpoint/2010/main" val="87419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3200" dirty="0" smtClean="0">
                <a:solidFill>
                  <a:srgbClr val="FF0000"/>
                </a:solidFill>
              </a:rPr>
              <a:t>Now what?  How do I prepare for an advising session?</a:t>
            </a:r>
            <a:endParaRPr lang="en-US" sz="3200" dirty="0">
              <a:solidFill>
                <a:srgbClr val="FF0000"/>
              </a:solidFill>
            </a:endParaRPr>
          </a:p>
        </p:txBody>
      </p:sp>
      <p:sp>
        <p:nvSpPr>
          <p:cNvPr id="3" name="Content Placeholder 2"/>
          <p:cNvSpPr>
            <a:spLocks noGrp="1"/>
          </p:cNvSpPr>
          <p:nvPr>
            <p:ph sz="half" idx="1"/>
          </p:nvPr>
        </p:nvSpPr>
        <p:spPr>
          <a:xfrm>
            <a:off x="457200" y="1493837"/>
            <a:ext cx="4038600" cy="4525963"/>
          </a:xfrm>
        </p:spPr>
        <p:txBody>
          <a:bodyPr>
            <a:normAutofit/>
          </a:bodyPr>
          <a:lstStyle/>
          <a:p>
            <a:r>
              <a:rPr lang="en-US" dirty="0" smtClean="0"/>
              <a:t>Make a plan.</a:t>
            </a:r>
            <a:endParaRPr lang="en-US" dirty="0"/>
          </a:p>
        </p:txBody>
      </p:sp>
      <p:sp>
        <p:nvSpPr>
          <p:cNvPr id="4" name="Content Placeholder 3"/>
          <p:cNvSpPr>
            <a:spLocks noGrp="1"/>
          </p:cNvSpPr>
          <p:nvPr>
            <p:ph sz="half" idx="2"/>
          </p:nvPr>
        </p:nvSpPr>
        <p:spPr>
          <a:xfrm>
            <a:off x="4648200" y="1417637"/>
            <a:ext cx="4038600" cy="4525963"/>
          </a:xfrm>
        </p:spPr>
        <p:txBody>
          <a:bodyPr>
            <a:normAutofit/>
          </a:bodyPr>
          <a:lstStyle/>
          <a:p>
            <a:r>
              <a:rPr lang="en-US" dirty="0" smtClean="0"/>
              <a:t>This is your degree and your future.</a:t>
            </a:r>
          </a:p>
          <a:p>
            <a:r>
              <a:rPr lang="en-US" dirty="0" smtClean="0"/>
              <a:t>Take ownership of the planning process.</a:t>
            </a:r>
          </a:p>
          <a:p>
            <a:r>
              <a:rPr lang="en-US" dirty="0" smtClean="0"/>
              <a:t>Do you know what courses are required for your program of study?</a:t>
            </a:r>
          </a:p>
          <a:p>
            <a:pPr lvl="1"/>
            <a:r>
              <a:rPr lang="en-US" dirty="0" smtClean="0"/>
              <a:t>If not, </a:t>
            </a:r>
            <a:r>
              <a:rPr lang="en-US" dirty="0" smtClean="0">
                <a:solidFill>
                  <a:srgbClr val="FF0000"/>
                </a:solidFill>
              </a:rPr>
              <a:t>find out! </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2AEB3352-CCA8-4EB0-A412-3EC03F0B35F7}" type="slidenum">
              <a:rPr lang="en-US" sz="2000" smtClean="0"/>
              <a:t>8</a:t>
            </a:fld>
            <a:endParaRPr lang="en-US" sz="2000" dirty="0"/>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38400"/>
            <a:ext cx="33051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141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smtClean="0">
                <a:solidFill>
                  <a:srgbClr val="FF0000"/>
                </a:solidFill>
              </a:rPr>
              <a:t>Read your catalog.</a:t>
            </a:r>
            <a:endParaRPr lang="en-US" dirty="0">
              <a:solidFill>
                <a:srgbClr val="FF0000"/>
              </a:solidFill>
            </a:endParaRPr>
          </a:p>
        </p:txBody>
      </p:sp>
      <p:sp>
        <p:nvSpPr>
          <p:cNvPr id="3" name="Content Placeholder 2"/>
          <p:cNvSpPr>
            <a:spLocks noGrp="1"/>
          </p:cNvSpPr>
          <p:nvPr>
            <p:ph sz="half" idx="1"/>
          </p:nvPr>
        </p:nvSpPr>
        <p:spPr>
          <a:xfrm>
            <a:off x="457200" y="990600"/>
            <a:ext cx="4724400" cy="5334000"/>
          </a:xfrm>
        </p:spPr>
        <p:txBody>
          <a:bodyPr>
            <a:normAutofit/>
          </a:bodyPr>
          <a:lstStyle/>
          <a:p>
            <a:r>
              <a:rPr lang="en-US" dirty="0" smtClean="0"/>
              <a:t>The Chowan University catalog lists all of the requirements for every degree.</a:t>
            </a:r>
          </a:p>
          <a:p>
            <a:r>
              <a:rPr lang="en-US" dirty="0" smtClean="0"/>
              <a:t>It is available on the CU website.</a:t>
            </a:r>
          </a:p>
          <a:p>
            <a:pPr lvl="1"/>
            <a:r>
              <a:rPr lang="en-US" dirty="0">
                <a:hlinkClick r:id="rId3"/>
              </a:rPr>
              <a:t>http://catalog.chowan.edu</a:t>
            </a:r>
            <a:r>
              <a:rPr lang="en-US" dirty="0" smtClean="0">
                <a:hlinkClick r:id="rId3"/>
              </a:rPr>
              <a:t>/</a:t>
            </a:r>
            <a:endParaRPr lang="en-US" dirty="0" smtClean="0"/>
          </a:p>
          <a:p>
            <a:r>
              <a:rPr lang="en-US" dirty="0" smtClean="0"/>
              <a:t>It is your responsibility to be familiar with your catalog.</a:t>
            </a:r>
          </a:p>
        </p:txBody>
      </p:sp>
      <p:sp>
        <p:nvSpPr>
          <p:cNvPr id="5" name="Slide Number Placeholder 4"/>
          <p:cNvSpPr>
            <a:spLocks noGrp="1"/>
          </p:cNvSpPr>
          <p:nvPr>
            <p:ph type="sldNum" sz="quarter" idx="12"/>
          </p:nvPr>
        </p:nvSpPr>
        <p:spPr/>
        <p:txBody>
          <a:bodyPr/>
          <a:lstStyle/>
          <a:p>
            <a:fld id="{2AEB3352-CCA8-4EB0-A412-3EC03F0B35F7}" type="slidenum">
              <a:rPr lang="en-US" sz="2000" smtClean="0"/>
              <a:t>9</a:t>
            </a:fld>
            <a:endParaRPr lang="en-US" sz="2000" dirty="0"/>
          </a:p>
        </p:txBody>
      </p:sp>
      <p:sp>
        <p:nvSpPr>
          <p:cNvPr id="7" name="TextBox 6"/>
          <p:cNvSpPr txBox="1"/>
          <p:nvPr/>
        </p:nvSpPr>
        <p:spPr>
          <a:xfrm>
            <a:off x="5181600" y="4114800"/>
            <a:ext cx="32766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Make sure you read the catalog for the year that you entered.</a:t>
            </a:r>
            <a:endParaRPr lang="en-US" dirty="0"/>
          </a:p>
        </p:txBody>
      </p:sp>
      <p:sp>
        <p:nvSpPr>
          <p:cNvPr id="4" name="TextBox 3"/>
          <p:cNvSpPr txBox="1"/>
          <p:nvPr/>
        </p:nvSpPr>
        <p:spPr>
          <a:xfrm>
            <a:off x="5486400" y="3200400"/>
            <a:ext cx="2438400" cy="369332"/>
          </a:xfrm>
          <a:prstGeom prst="rect">
            <a:avLst/>
          </a:prstGeom>
          <a:noFill/>
        </p:spPr>
        <p:txBody>
          <a:bodyPr wrap="square" rtlCol="0">
            <a:spAutoFit/>
          </a:bodyPr>
          <a:lstStyle/>
          <a:p>
            <a:pPr algn="ctr"/>
            <a:r>
              <a:rPr lang="en-US" dirty="0" smtClean="0">
                <a:hlinkClick r:id="rId3"/>
              </a:rPr>
              <a:t>2017—2018 Catalog</a:t>
            </a:r>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9716" y="2213633"/>
            <a:ext cx="4380463" cy="675395"/>
          </a:xfrm>
          <a:prstGeom prst="rect">
            <a:avLst/>
          </a:prstGeom>
        </p:spPr>
      </p:pic>
    </p:spTree>
    <p:extLst>
      <p:ext uri="{BB962C8B-B14F-4D97-AF65-F5344CB8AC3E}">
        <p14:creationId xmlns:p14="http://schemas.microsoft.com/office/powerpoint/2010/main" val="2172907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5DC9051844FF44B90C523FCFB562FB" ma:contentTypeVersion="12" ma:contentTypeDescription="Create a new document." ma:contentTypeScope="" ma:versionID="4b33dddfb4e6166c8980722bbb29affb">
  <xsd:schema xmlns:xsd="http://www.w3.org/2001/XMLSchema" xmlns:xs="http://www.w3.org/2001/XMLSchema" xmlns:p="http://schemas.microsoft.com/office/2006/metadata/properties" xmlns:ns1="http://schemas.microsoft.com/sharepoint/v3" xmlns:ns3="e8c88b7f-883b-468c-bb99-130a08d2756c" targetNamespace="http://schemas.microsoft.com/office/2006/metadata/properties" ma:root="true" ma:fieldsID="49c216a21abe9bd7b219cc6bbbf48260" ns1:_="" ns3:_="">
    <xsd:import namespace="http://schemas.microsoft.com/sharepoint/v3"/>
    <xsd:import namespace="e8c88b7f-883b-468c-bb99-130a08d2756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1:_ip_UnifiedCompliancePolicyProperties" minOccurs="0"/>
                <xsd:element ref="ns1:_ip_UnifiedCompliancePolicyUIAction"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c88b7f-883b-468c-bb99-130a08d275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8B2AE19-DD0E-4223-AD4D-8AC69634C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8c88b7f-883b-468c-bb99-130a08d275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943DEB-C0C5-41DD-8C8F-F2CEFEBDBA66}">
  <ds:schemaRefs>
    <ds:schemaRef ds:uri="http://schemas.microsoft.com/sharepoint/v3/contenttype/forms"/>
  </ds:schemaRefs>
</ds:datastoreItem>
</file>

<file path=customXml/itemProps3.xml><?xml version="1.0" encoding="utf-8"?>
<ds:datastoreItem xmlns:ds="http://schemas.openxmlformats.org/officeDocument/2006/customXml" ds:itemID="{7DFA6DAB-BBB5-4A0C-9342-D0DB62D30F05}">
  <ds:schemaRefs>
    <ds:schemaRef ds:uri="http://schemas.microsoft.com/sharepoint/v3"/>
    <ds:schemaRef ds:uri="http://purl.org/dc/elements/1.1/"/>
    <ds:schemaRef ds:uri="http://www.w3.org/XML/1998/namespace"/>
    <ds:schemaRef ds:uri="http://purl.org/dc/dcmitype/"/>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e8c88b7f-883b-468c-bb99-130a08d2756c"/>
  </ds:schemaRefs>
</ds:datastoreItem>
</file>

<file path=docProps/app.xml><?xml version="1.0" encoding="utf-8"?>
<Properties xmlns="http://schemas.openxmlformats.org/officeDocument/2006/extended-properties" xmlns:vt="http://schemas.openxmlformats.org/officeDocument/2006/docPropsVTypes">
  <TotalTime>1457</TotalTime>
  <Words>1954</Words>
  <Application>Microsoft Office PowerPoint</Application>
  <PresentationFormat>On-screen Show (4:3)</PresentationFormat>
  <Paragraphs>232</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     The Advising Process</vt:lpstr>
      <vt:lpstr>Who is responsible?</vt:lpstr>
      <vt:lpstr>The Advising Process</vt:lpstr>
      <vt:lpstr>Find out who your advisor is.</vt:lpstr>
      <vt:lpstr>Make an appointment.</vt:lpstr>
      <vt:lpstr>Why should I do this now? Why not wait until December (or January)?</vt:lpstr>
      <vt:lpstr>OK.  How do I make an appointment?</vt:lpstr>
      <vt:lpstr>Now what?  How do I prepare for an advising session?</vt:lpstr>
      <vt:lpstr>Read your catalog.</vt:lpstr>
      <vt:lpstr>Get (or make) a checklist.</vt:lpstr>
      <vt:lpstr>PowerPoint Presentation</vt:lpstr>
      <vt:lpstr>Find out what courses are being offered next semester.</vt:lpstr>
      <vt:lpstr>Make a list of the courses you would like to take.</vt:lpstr>
      <vt:lpstr>Now you are ready to attend the advising session and begin a conversation with your advisor about fulfilling the requirements for your degree.</vt:lpstr>
    </vt:vector>
  </TitlesOfParts>
  <Company>Chowan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Advising Process</dc:title>
  <dc:creator>IBM</dc:creator>
  <cp:lastModifiedBy>Elizabeth D. Cox</cp:lastModifiedBy>
  <cp:revision>83</cp:revision>
  <cp:lastPrinted>2012-10-07T16:14:57Z</cp:lastPrinted>
  <dcterms:created xsi:type="dcterms:W3CDTF">2011-10-09T17:37:24Z</dcterms:created>
  <dcterms:modified xsi:type="dcterms:W3CDTF">2022-07-16T15:50:09Z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0x010100AF5DC9051844FF44B90C523FCFB562FB</vt:lpwstr>
  </property>
</Properties>
</file>